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3"/>
  </p:notesMasterIdLst>
  <p:sldIdLst>
    <p:sldId id="257" r:id="rId2"/>
    <p:sldId id="259" r:id="rId3"/>
    <p:sldId id="266" r:id="rId4"/>
    <p:sldId id="274" r:id="rId5"/>
    <p:sldId id="267" r:id="rId6"/>
    <p:sldId id="260" r:id="rId7"/>
    <p:sldId id="275" r:id="rId8"/>
    <p:sldId id="277" r:id="rId9"/>
    <p:sldId id="276" r:id="rId10"/>
    <p:sldId id="278" r:id="rId11"/>
    <p:sldId id="26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6" autoAdjust="0"/>
    <p:restoredTop sz="94602"/>
  </p:normalViewPr>
  <p:slideViewPr>
    <p:cSldViewPr snapToGrid="0" snapToObjects="1" showGuides="1">
      <p:cViewPr varScale="1">
        <p:scale>
          <a:sx n="102" d="100"/>
          <a:sy n="102" d="100"/>
        </p:scale>
        <p:origin x="120" y="3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G>
</file>

<file path=ppt/media/image11.JPG>
</file>

<file path=ppt/media/image12.JPG>
</file>

<file path=ppt/media/image13.jpg>
</file>

<file path=ppt/media/image14.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Regular"/>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Regular"/>
              </a:defRPr>
            </a:lvl1pPr>
          </a:lstStyle>
          <a:p>
            <a:fld id="{0239D73C-AF14-7643-8BC7-209F4FB10DDF}" type="datetimeFigureOut">
              <a:rPr lang="en-US" smtClean="0"/>
              <a:pPr/>
              <a:t>12/9/2022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Regular"/>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Regular"/>
              </a:defRPr>
            </a:lvl1pPr>
          </a:lstStyle>
          <a:p>
            <a:fld id="{F52A25F9-16D3-E64A-8639-7B020C319E7B}" type="slidenum">
              <a:rPr lang="en-US" smtClean="0"/>
              <a:pPr/>
              <a:t>‹#›</a:t>
            </a:fld>
            <a:endParaRPr lang="en-US" dirty="0"/>
          </a:p>
        </p:txBody>
      </p:sp>
    </p:spTree>
    <p:extLst>
      <p:ext uri="{BB962C8B-B14F-4D97-AF65-F5344CB8AC3E}">
        <p14:creationId xmlns:p14="http://schemas.microsoft.com/office/powerpoint/2010/main" val="1908973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Regular"/>
        <a:ea typeface="+mn-ea"/>
        <a:cs typeface="+mn-cs"/>
      </a:defRPr>
    </a:lvl1pPr>
    <a:lvl2pPr marL="457200" algn="l" defTabSz="914400" rtl="0" eaLnBrk="1" latinLnBrk="0" hangingPunct="1">
      <a:defRPr sz="1200" b="0" i="0" kern="1200">
        <a:solidFill>
          <a:schemeClr val="tx1"/>
        </a:solidFill>
        <a:latin typeface="Arial Regular"/>
        <a:ea typeface="+mn-ea"/>
        <a:cs typeface="+mn-cs"/>
      </a:defRPr>
    </a:lvl2pPr>
    <a:lvl3pPr marL="914400" algn="l" defTabSz="914400" rtl="0" eaLnBrk="1" latinLnBrk="0" hangingPunct="1">
      <a:defRPr sz="1200" b="0" i="0" kern="1200">
        <a:solidFill>
          <a:schemeClr val="tx1"/>
        </a:solidFill>
        <a:latin typeface="Arial Regular"/>
        <a:ea typeface="+mn-ea"/>
        <a:cs typeface="+mn-cs"/>
      </a:defRPr>
    </a:lvl3pPr>
    <a:lvl4pPr marL="1371600" algn="l" defTabSz="914400" rtl="0" eaLnBrk="1" latinLnBrk="0" hangingPunct="1">
      <a:defRPr sz="1200" b="0" i="0" kern="1200">
        <a:solidFill>
          <a:schemeClr val="tx1"/>
        </a:solidFill>
        <a:latin typeface="Arial Regular"/>
        <a:ea typeface="+mn-ea"/>
        <a:cs typeface="+mn-cs"/>
      </a:defRPr>
    </a:lvl4pPr>
    <a:lvl5pPr marL="1828800" algn="l" defTabSz="914400" rtl="0" eaLnBrk="1" latinLnBrk="0" hangingPunct="1">
      <a:defRPr sz="1200" b="0" i="0" kern="1200">
        <a:solidFill>
          <a:schemeClr val="tx1"/>
        </a:solidFill>
        <a:latin typeface="Arial Regular"/>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buNone/>
              <a:defRPr sz="2800" b="0" i="0">
                <a:solidFill>
                  <a:schemeClr val="bg1"/>
                </a:solidFill>
                <a:latin typeface="Georgia" charset="0"/>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pic>
        <p:nvPicPr>
          <p:cNvPr id="8" name="Picture 7" descr="University at Buffalo, The State University of New York logo">
            <a:extLst>
              <a:ext uri="{FF2B5EF4-FFF2-40B4-BE49-F238E27FC236}">
                <a16:creationId xmlns:a16="http://schemas.microsoft.com/office/drawing/2014/main" id="{9C7DE7FF-FD86-434E-91D5-DF1AA23EE75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60400" y="6041226"/>
            <a:ext cx="4800600" cy="356029"/>
          </a:xfrm>
          <a:prstGeom prst="rect">
            <a:avLst/>
          </a:prstGeom>
        </p:spPr>
      </p:pic>
    </p:spTree>
    <p:extLst>
      <p:ext uri="{BB962C8B-B14F-4D97-AF65-F5344CB8AC3E}">
        <p14:creationId xmlns:p14="http://schemas.microsoft.com/office/powerpoint/2010/main" val="382541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nd Three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2">
            <a:extLst>
              <a:ext uri="{FF2B5EF4-FFF2-40B4-BE49-F238E27FC236}">
                <a16:creationId xmlns:a16="http://schemas.microsoft.com/office/drawing/2014/main" id="{0CAA554F-B37C-9E47-B5E4-82235D4EC6CD}"/>
              </a:ext>
            </a:extLst>
          </p:cNvPr>
          <p:cNvSpPr>
            <a:spLocks noGrp="1" noChangeAspect="1"/>
          </p:cNvSpPr>
          <p:nvPr>
            <p:ph type="pic" idx="13"/>
          </p:nvPr>
        </p:nvSpPr>
        <p:spPr>
          <a:xfrm>
            <a:off x="5114631" y="934720"/>
            <a:ext cx="7077369" cy="3064678"/>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8" name="Picture Placeholder 2">
            <a:extLst>
              <a:ext uri="{FF2B5EF4-FFF2-40B4-BE49-F238E27FC236}">
                <a16:creationId xmlns:a16="http://schemas.microsoft.com/office/drawing/2014/main" id="{9F5FDDA2-E7AF-294B-ACDF-BDB5997277BC}"/>
              </a:ext>
            </a:extLst>
          </p:cNvPr>
          <p:cNvSpPr>
            <a:spLocks noGrp="1" noChangeAspect="1"/>
          </p:cNvSpPr>
          <p:nvPr>
            <p:ph type="pic" idx="14"/>
          </p:nvPr>
        </p:nvSpPr>
        <p:spPr>
          <a:xfrm>
            <a:off x="5114631" y="3998296"/>
            <a:ext cx="360252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9" name="Picture Placeholder 2">
            <a:extLst>
              <a:ext uri="{FF2B5EF4-FFF2-40B4-BE49-F238E27FC236}">
                <a16:creationId xmlns:a16="http://schemas.microsoft.com/office/drawing/2014/main" id="{F2499D1A-BF4E-8444-BF94-86863CA11648}"/>
              </a:ext>
            </a:extLst>
          </p:cNvPr>
          <p:cNvSpPr>
            <a:spLocks noGrp="1" noChangeAspect="1"/>
          </p:cNvSpPr>
          <p:nvPr>
            <p:ph type="pic" idx="15"/>
          </p:nvPr>
        </p:nvSpPr>
        <p:spPr>
          <a:xfrm>
            <a:off x="8701089" y="3998296"/>
            <a:ext cx="349091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10" name="Footer Placeholder 9">
            <a:extLst>
              <a:ext uri="{FF2B5EF4-FFF2-40B4-BE49-F238E27FC236}">
                <a16:creationId xmlns:a16="http://schemas.microsoft.com/office/drawing/2014/main" id="{2F90DAFF-101D-E948-A7EE-D57686CEB2DD}"/>
              </a:ext>
            </a:extLst>
          </p:cNvPr>
          <p:cNvSpPr>
            <a:spLocks noGrp="1"/>
          </p:cNvSpPr>
          <p:nvPr>
            <p:ph type="ftr" sz="quarter" idx="16"/>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540851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947F2-B572-1341-97A2-03F799FC1CDE}"/>
              </a:ext>
            </a:extLst>
          </p:cNvPr>
          <p:cNvSpPr>
            <a:spLocks noGrp="1"/>
          </p:cNvSpPr>
          <p:nvPr>
            <p:ph type="title"/>
          </p:nvPr>
        </p:nvSpPr>
        <p:spPr/>
        <p:txBody>
          <a:bodyPr/>
          <a:lstStyle/>
          <a:p>
            <a:r>
              <a:rPr lang="en-US" dirty="0"/>
              <a:t>Click to edit</a:t>
            </a:r>
          </a:p>
        </p:txBody>
      </p:sp>
      <p:sp>
        <p:nvSpPr>
          <p:cNvPr id="3" name="Picture Placeholder 2">
            <a:extLst>
              <a:ext uri="{FF2B5EF4-FFF2-40B4-BE49-F238E27FC236}">
                <a16:creationId xmlns:a16="http://schemas.microsoft.com/office/drawing/2014/main" id="{CB21EA68-2B0A-7648-9710-0081FFDD7D68}"/>
              </a:ext>
            </a:extLst>
          </p:cNvPr>
          <p:cNvSpPr>
            <a:spLocks noGrp="1" noChangeAspect="1"/>
          </p:cNvSpPr>
          <p:nvPr>
            <p:ph type="pic" idx="13"/>
          </p:nvPr>
        </p:nvSpPr>
        <p:spPr>
          <a:xfrm>
            <a:off x="0" y="927100"/>
            <a:ext cx="12192000"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5" name="Footer Placeholder 4">
            <a:extLst>
              <a:ext uri="{FF2B5EF4-FFF2-40B4-BE49-F238E27FC236}">
                <a16:creationId xmlns:a16="http://schemas.microsoft.com/office/drawing/2014/main" id="{7D1C2F5B-0BEC-1B48-AF19-F70CBF88DDD2}"/>
              </a:ext>
            </a:extLst>
          </p:cNvPr>
          <p:cNvSpPr>
            <a:spLocks noGrp="1"/>
          </p:cNvSpPr>
          <p:nvPr>
            <p:ph type="ftr" sz="quarter" idx="14"/>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27604589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and 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hart Placeholder 2">
            <a:extLst>
              <a:ext uri="{FF2B5EF4-FFF2-40B4-BE49-F238E27FC236}">
                <a16:creationId xmlns:a16="http://schemas.microsoft.com/office/drawing/2014/main" id="{7B782143-2792-E14B-AE51-0FFA9028EB8A}"/>
              </a:ext>
            </a:extLst>
          </p:cNvPr>
          <p:cNvSpPr>
            <a:spLocks noGrp="1"/>
          </p:cNvSpPr>
          <p:nvPr>
            <p:ph type="chart" sz="quarter" idx="16"/>
          </p:nvPr>
        </p:nvSpPr>
        <p:spPr>
          <a:xfrm>
            <a:off x="5161935" y="1976285"/>
            <a:ext cx="6325152" cy="3967316"/>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dirty="0"/>
          </a:p>
          <a:p>
            <a:r>
              <a:rPr lang="en-US" dirty="0"/>
              <a:t>Drag chart to placeholder or click icon to add chart</a:t>
            </a:r>
          </a:p>
          <a:p>
            <a:endParaRPr lang="en-US" dirty="0"/>
          </a:p>
        </p:txBody>
      </p:sp>
      <p:sp>
        <p:nvSpPr>
          <p:cNvPr id="8" name="Footer Placeholder 7">
            <a:extLst>
              <a:ext uri="{FF2B5EF4-FFF2-40B4-BE49-F238E27FC236}">
                <a16:creationId xmlns:a16="http://schemas.microsoft.com/office/drawing/2014/main" id="{EEFBFC18-7AE9-1C44-9039-61F804A6140A}"/>
              </a:ext>
            </a:extLst>
          </p:cNvPr>
          <p:cNvSpPr>
            <a:spLocks noGrp="1"/>
          </p:cNvSpPr>
          <p:nvPr>
            <p:ph type="ftr" sz="quarter" idx="17"/>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612494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658368" y="1490663"/>
            <a:ext cx="6638544" cy="2387600"/>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Autofit/>
          </a:bodyPr>
          <a:lstStyle>
            <a:lvl1pPr marL="0" indent="0" algn="l">
              <a:buNone/>
              <a:defRPr sz="2800" b="0" baseline="0">
                <a:solidFill>
                  <a:schemeClr val="bg1"/>
                </a:solidFill>
                <a:latin typeface="Georgia" charset="0"/>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descr="University at Buffalo, The State University of New York logo"/>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5600" y="321146"/>
            <a:ext cx="4800600" cy="356029"/>
          </a:xfrm>
          <a:prstGeom prst="rect">
            <a:avLst/>
          </a:prstGeom>
        </p:spPr>
      </p:pic>
    </p:spTree>
    <p:extLst>
      <p:ext uri="{BB962C8B-B14F-4D97-AF65-F5344CB8AC3E}">
        <p14:creationId xmlns:p14="http://schemas.microsoft.com/office/powerpoint/2010/main" val="2527521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1E420E5-CF10-E744-8836-DA131F3DFECE}"/>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3912402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Bulleted Lis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54A51F46-BA21-2546-AE85-93B56EC06187}"/>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1083219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 and Doubl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52B2E-D090-724F-8681-FBE0CDA2F117}"/>
              </a:ext>
            </a:extLst>
          </p:cNvPr>
          <p:cNvSpPr>
            <a:spLocks noGrp="1"/>
          </p:cNvSpPr>
          <p:nvPr>
            <p:ph type="title"/>
          </p:nvPr>
        </p:nvSpPr>
        <p:spPr>
          <a:xfrm>
            <a:off x="566928" y="1499616"/>
            <a:ext cx="10515600" cy="59093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E559530-982F-0F4F-B296-9DB2F44D8051}"/>
              </a:ext>
            </a:extLst>
          </p:cNvPr>
          <p:cNvSpPr>
            <a:spLocks noGrp="1"/>
          </p:cNvSpPr>
          <p:nvPr>
            <p:ph sz="half" idx="1"/>
          </p:nvPr>
        </p:nvSpPr>
        <p:spPr>
          <a:xfrm>
            <a:off x="566928" y="2185416"/>
            <a:ext cx="4500372" cy="39486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0367C6-4AC8-9C47-BDFA-A5613CF90E15}"/>
              </a:ext>
            </a:extLst>
          </p:cNvPr>
          <p:cNvSpPr>
            <a:spLocks noGrp="1"/>
          </p:cNvSpPr>
          <p:nvPr>
            <p:ph sz="half" idx="2"/>
          </p:nvPr>
        </p:nvSpPr>
        <p:spPr>
          <a:xfrm>
            <a:off x="5410200" y="2185416"/>
            <a:ext cx="4498848" cy="395020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FC1A3F1F-FF47-0844-82BA-F475FCD0AAB6}"/>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1499462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5C5C1-32E2-374C-809B-D54BEC11EB3F}"/>
              </a:ext>
            </a:extLst>
          </p:cNvPr>
          <p:cNvSpPr>
            <a:spLocks noGrp="1"/>
          </p:cNvSpPr>
          <p:nvPr>
            <p:ph type="title"/>
          </p:nvPr>
        </p:nvSpPr>
        <p:spPr>
          <a:xfrm>
            <a:off x="566928" y="1499616"/>
            <a:ext cx="10515600" cy="590931"/>
          </a:xfrm>
        </p:spPr>
        <p:txBody>
          <a:bodyPr>
            <a:spAutoFit/>
          </a:bodyPr>
          <a:lstStyle/>
          <a:p>
            <a:r>
              <a:rPr lang="en-US" dirty="0"/>
              <a:t>Click to edit Master title style</a:t>
            </a:r>
          </a:p>
        </p:txBody>
      </p:sp>
      <p:sp>
        <p:nvSpPr>
          <p:cNvPr id="3" name="Text Placeholder 2">
            <a:extLst>
              <a:ext uri="{FF2B5EF4-FFF2-40B4-BE49-F238E27FC236}">
                <a16:creationId xmlns:a16="http://schemas.microsoft.com/office/drawing/2014/main" id="{9798817A-73B4-F340-8D0E-FB813E55F799}"/>
              </a:ext>
            </a:extLst>
          </p:cNvPr>
          <p:cNvSpPr>
            <a:spLocks noGrp="1"/>
          </p:cNvSpPr>
          <p:nvPr>
            <p:ph type="body" idx="1" hasCustomPrompt="1"/>
          </p:nvPr>
        </p:nvSpPr>
        <p:spPr>
          <a:xfrm>
            <a:off x="566928" y="2185416"/>
            <a:ext cx="5138928" cy="393192"/>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B5126641-0094-3D49-865E-3DB9ECAC43C4}"/>
              </a:ext>
            </a:extLst>
          </p:cNvPr>
          <p:cNvSpPr>
            <a:spLocks noGrp="1"/>
          </p:cNvSpPr>
          <p:nvPr>
            <p:ph sz="half" idx="2"/>
          </p:nvPr>
        </p:nvSpPr>
        <p:spPr>
          <a:xfrm>
            <a:off x="566928" y="2593340"/>
            <a:ext cx="5140515" cy="3535744"/>
          </a:xfrm>
        </p:spPr>
        <p:txBody>
          <a:bodyPr/>
          <a:lstStyle>
            <a:lvl1pPr marL="285750" indent="-285750">
              <a:buClr>
                <a:schemeClr val="tx2"/>
              </a:buClr>
              <a:buSzPct val="120000"/>
              <a:buFont typeface="Arial" panose="020B0604020202020204" pitchFamily="34" charset="0"/>
              <a:buChar cha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6E11705-25F9-194A-9D2F-C9FEEA3A5744}"/>
              </a:ext>
            </a:extLst>
          </p:cNvPr>
          <p:cNvSpPr>
            <a:spLocks noGrp="1"/>
          </p:cNvSpPr>
          <p:nvPr>
            <p:ph type="body" sz="quarter" idx="3" hasCustomPrompt="1"/>
          </p:nvPr>
        </p:nvSpPr>
        <p:spPr>
          <a:xfrm>
            <a:off x="6172200" y="2185416"/>
            <a:ext cx="5138928" cy="394980"/>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7D978716-6004-6344-B5D2-C780B062C9CF}"/>
              </a:ext>
            </a:extLst>
          </p:cNvPr>
          <p:cNvSpPr>
            <a:spLocks noGrp="1"/>
          </p:cNvSpPr>
          <p:nvPr>
            <p:ph sz="quarter" idx="4"/>
          </p:nvPr>
        </p:nvSpPr>
        <p:spPr>
          <a:xfrm>
            <a:off x="6172200" y="2590800"/>
            <a:ext cx="5138928" cy="3538728"/>
          </a:xfrm>
        </p:spPr>
        <p:txBody>
          <a:bodyPr/>
          <a:lstStyle>
            <a:lvl1pPr marL="285750" indent="-285750">
              <a:buClr>
                <a:schemeClr val="tx2"/>
              </a:buClr>
              <a:buSzPct val="120000"/>
              <a:buFont typeface="Arial" panose="020B0604020202020204" pitchFamily="34" charset="0"/>
              <a:buChar cha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4BCA91F9-8796-3D42-B75E-9C7F7D9B7352}"/>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3748445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A2439-3BDA-DB47-AA02-5590274D40F8}"/>
              </a:ext>
            </a:extLst>
          </p:cNvPr>
          <p:cNvSpPr>
            <a:spLocks noGrp="1"/>
          </p:cNvSpPr>
          <p:nvPr>
            <p:ph type="title"/>
          </p:nvPr>
        </p:nvSpPr>
        <p:spPr/>
        <p:txBody>
          <a:bodyPr>
            <a:spAutoFit/>
          </a:bodyPr>
          <a:lstStyle/>
          <a:p>
            <a:r>
              <a:rPr lang="en-US" dirty="0"/>
              <a:t>Click to edit Master title style</a:t>
            </a:r>
          </a:p>
        </p:txBody>
      </p:sp>
      <p:sp>
        <p:nvSpPr>
          <p:cNvPr id="4" name="Footer Placeholder 3">
            <a:extLst>
              <a:ext uri="{FF2B5EF4-FFF2-40B4-BE49-F238E27FC236}">
                <a16:creationId xmlns:a16="http://schemas.microsoft.com/office/drawing/2014/main" id="{19A2EBF7-C6C5-4541-B47E-7FB413A3DF8C}"/>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1209253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43613847-6053-FF4A-A422-D886A866F53F}"/>
              </a:ext>
            </a:extLst>
          </p:cNvPr>
          <p:cNvSpPr>
            <a:spLocks noGrp="1"/>
          </p:cNvSpPr>
          <p:nvPr>
            <p:ph type="ftr" sz="quarter" idx="10"/>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42510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and Photo">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DC6EF38F-8DF7-3941-B22C-502232E4CB0B}"/>
              </a:ext>
            </a:extLst>
          </p:cNvPr>
          <p:cNvSpPr>
            <a:spLocks noGrp="1" noChangeAspect="1"/>
          </p:cNvSpPr>
          <p:nvPr>
            <p:ph type="pic" idx="13"/>
          </p:nvPr>
        </p:nvSpPr>
        <p:spPr>
          <a:xfrm>
            <a:off x="5098566" y="927100"/>
            <a:ext cx="7093434"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0D8C17C1-D75E-7F4A-895D-15D9E2D1D382}"/>
              </a:ext>
            </a:extLst>
          </p:cNvPr>
          <p:cNvSpPr>
            <a:spLocks noGrp="1"/>
          </p:cNvSpPr>
          <p:nvPr>
            <p:ph type="ftr" sz="quarter" idx="14"/>
          </p:nvPr>
        </p:nvSpPr>
        <p:spPr/>
        <p:txBody>
          <a:body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271616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1614BA-85C5-BA49-A402-F7BCCCDB2C4F}"/>
              </a:ext>
            </a:extLst>
          </p:cNvPr>
          <p:cNvSpPr>
            <a:spLocks noGrp="1"/>
          </p:cNvSpPr>
          <p:nvPr>
            <p:ph type="title"/>
          </p:nvPr>
        </p:nvSpPr>
        <p:spPr>
          <a:xfrm>
            <a:off x="566928" y="1499616"/>
            <a:ext cx="10515600" cy="590931"/>
          </a:xfrm>
          <a:prstGeom prst="rect">
            <a:avLst/>
          </a:prstGeom>
        </p:spPr>
        <p:txBody>
          <a:bodyPr vert="horz" lIns="91440" tIns="45720" rIns="91440" bIns="45720" rtlCol="0" anchor="b" anchorCtr="0">
            <a:spAutoFit/>
          </a:bodyPr>
          <a:lstStyle/>
          <a:p>
            <a:r>
              <a:rPr lang="en-US" dirty="0"/>
              <a:t>Click to edit Master title style</a:t>
            </a:r>
          </a:p>
        </p:txBody>
      </p:sp>
      <p:sp>
        <p:nvSpPr>
          <p:cNvPr id="3" name="Text Placeholder 2">
            <a:extLst>
              <a:ext uri="{FF2B5EF4-FFF2-40B4-BE49-F238E27FC236}">
                <a16:creationId xmlns:a16="http://schemas.microsoft.com/office/drawing/2014/main" id="{C6A66ADF-AEA5-DC4B-841D-168372B891D6}"/>
              </a:ext>
            </a:extLst>
          </p:cNvPr>
          <p:cNvSpPr>
            <a:spLocks noGrp="1"/>
          </p:cNvSpPr>
          <p:nvPr>
            <p:ph type="body" idx="1"/>
          </p:nvPr>
        </p:nvSpPr>
        <p:spPr>
          <a:xfrm>
            <a:off x="566928" y="2185416"/>
            <a:ext cx="10515600" cy="3968249"/>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descr="University at Buffalo, The State University of New York logo">
            <a:extLst>
              <a:ext uri="{FF2B5EF4-FFF2-40B4-BE49-F238E27FC236}">
                <a16:creationId xmlns:a16="http://schemas.microsoft.com/office/drawing/2014/main" id="{27B0F206-4721-B742-B71F-C0AADA23A984}"/>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355600" y="321146"/>
            <a:ext cx="4800600" cy="356029"/>
          </a:xfrm>
          <a:prstGeom prst="rect">
            <a:avLst/>
          </a:prstGeom>
        </p:spPr>
      </p:pic>
      <p:sp>
        <p:nvSpPr>
          <p:cNvPr id="5" name="Footer Placeholder 4">
            <a:extLst>
              <a:ext uri="{FF2B5EF4-FFF2-40B4-BE49-F238E27FC236}">
                <a16:creationId xmlns:a16="http://schemas.microsoft.com/office/drawing/2014/main" id="{0BD4790E-48FE-324B-A4AD-34E3A7792E59}"/>
              </a:ext>
            </a:extLst>
          </p:cNvPr>
          <p:cNvSpPr>
            <a:spLocks noGrp="1"/>
          </p:cNvSpPr>
          <p:nvPr>
            <p:ph type="ftr" sz="quarter" idx="3"/>
          </p:nvPr>
        </p:nvSpPr>
        <p:spPr>
          <a:xfrm>
            <a:off x="7574280" y="6319774"/>
            <a:ext cx="4114800" cy="365125"/>
          </a:xfrm>
          <a:prstGeom prst="rect">
            <a:avLst/>
          </a:prstGeom>
        </p:spPr>
        <p:txBody>
          <a:bodyPr vert="horz" lIns="91440" tIns="45720" rIns="91440" bIns="45720" rtlCol="0" anchor="ctr"/>
          <a:lstStyle>
            <a:lvl1pPr algn="r">
              <a:defRPr sz="1600" b="1">
                <a:solidFill>
                  <a:schemeClr val="tx1"/>
                </a:solidFill>
              </a:defRPr>
            </a:lvl1pPr>
          </a:lstStyle>
          <a:p>
            <a:fld id="{EB53C135-CEC6-A548-8917-8F7FEB82358B}" type="slidenum">
              <a:rPr lang="en-US" smtClean="0"/>
              <a:pPr/>
              <a:t>‹#›</a:t>
            </a:fld>
            <a:endParaRPr lang="en-US" dirty="0"/>
          </a:p>
        </p:txBody>
      </p:sp>
    </p:spTree>
    <p:extLst>
      <p:ext uri="{BB962C8B-B14F-4D97-AF65-F5344CB8AC3E}">
        <p14:creationId xmlns:p14="http://schemas.microsoft.com/office/powerpoint/2010/main" val="293797148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50" r:id="rId3"/>
    <p:sldLayoutId id="2147483664" r:id="rId4"/>
    <p:sldLayoutId id="2147483652" r:id="rId5"/>
    <p:sldLayoutId id="2147483653" r:id="rId6"/>
    <p:sldLayoutId id="2147483654" r:id="rId7"/>
    <p:sldLayoutId id="2147483655" r:id="rId8"/>
    <p:sldLayoutId id="2147483665" r:id="rId9"/>
    <p:sldLayoutId id="2147483666" r:id="rId10"/>
    <p:sldLayoutId id="2147483660" r:id="rId11"/>
    <p:sldLayoutId id="2147483667" r:id="rId12"/>
  </p:sldLayoutIdLst>
  <p:hf hdr="0" dt="0"/>
  <p:txStyles>
    <p:titleStyle>
      <a:lvl1pPr algn="l" defTabSz="914400" rtl="0" eaLnBrk="1" latinLnBrk="0" hangingPunct="1">
        <a:lnSpc>
          <a:spcPct val="90000"/>
        </a:lnSpc>
        <a:spcBef>
          <a:spcPct val="0"/>
        </a:spcBef>
        <a:buNone/>
        <a:defRPr sz="3600" b="0" i="0" kern="1200">
          <a:solidFill>
            <a:schemeClr val="tx2"/>
          </a:solidFill>
          <a:latin typeface="Georgia" panose="02040502050405020303" pitchFamily="18" charset="0"/>
          <a:ea typeface="+mj-ea"/>
          <a:cs typeface="+mj-cs"/>
        </a:defRPr>
      </a:lvl1pPr>
    </p:titleStyle>
    <p:body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6.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slide" Target="slide4.xml"/><Relationship Id="rId7" Type="http://schemas.openxmlformats.org/officeDocument/2006/relationships/slide" Target="slide8.xml"/><Relationship Id="rId2" Type="http://schemas.openxmlformats.org/officeDocument/2006/relationships/slide" Target="slide3.xml"/><Relationship Id="rId1" Type="http://schemas.openxmlformats.org/officeDocument/2006/relationships/slideLayout" Target="../slideLayouts/slideLayout3.xml"/><Relationship Id="rId6" Type="http://schemas.openxmlformats.org/officeDocument/2006/relationships/slide" Target="slide7.xml"/><Relationship Id="rId5" Type="http://schemas.openxmlformats.org/officeDocument/2006/relationships/slide" Target="slide6.xml"/><Relationship Id="rId10" Type="http://schemas.openxmlformats.org/officeDocument/2006/relationships/slide" Target="slide11.xml"/><Relationship Id="rId4" Type="http://schemas.openxmlformats.org/officeDocument/2006/relationships/slide" Target="slide5.xml"/><Relationship Id="rId9" Type="http://schemas.openxmlformats.org/officeDocument/2006/relationships/slide" Target="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resentation Title">
            <a:extLst>
              <a:ext uri="{FF2B5EF4-FFF2-40B4-BE49-F238E27FC236}">
                <a16:creationId xmlns:a16="http://schemas.microsoft.com/office/drawing/2014/main" id="{1089AC9A-5D7D-5A4C-8605-7607252D4FA1}"/>
              </a:ext>
            </a:extLst>
          </p:cNvPr>
          <p:cNvSpPr>
            <a:spLocks noGrp="1"/>
          </p:cNvSpPr>
          <p:nvPr>
            <p:ph type="ctrTitle"/>
          </p:nvPr>
        </p:nvSpPr>
        <p:spPr/>
        <p:txBody>
          <a:bodyPr/>
          <a:lstStyle/>
          <a:p>
            <a:r>
              <a:rPr lang="en-US" dirty="0"/>
              <a:t>Project Xplore</a:t>
            </a:r>
          </a:p>
        </p:txBody>
      </p:sp>
      <p:sp>
        <p:nvSpPr>
          <p:cNvPr id="7" name="Sub-topic">
            <a:extLst>
              <a:ext uri="{FF2B5EF4-FFF2-40B4-BE49-F238E27FC236}">
                <a16:creationId xmlns:a16="http://schemas.microsoft.com/office/drawing/2014/main" id="{9C71998B-4791-F94C-B599-D1D76743645B}"/>
              </a:ext>
            </a:extLst>
          </p:cNvPr>
          <p:cNvSpPr>
            <a:spLocks noGrp="1"/>
          </p:cNvSpPr>
          <p:nvPr>
            <p:ph type="body" sz="quarter" idx="10"/>
          </p:nvPr>
        </p:nvSpPr>
        <p:spPr/>
        <p:txBody>
          <a:bodyPr/>
          <a:lstStyle/>
          <a:p>
            <a:r>
              <a:rPr lang="en-US" dirty="0"/>
              <a:t>Sub-topic</a:t>
            </a:r>
          </a:p>
        </p:txBody>
      </p:sp>
    </p:spTree>
    <p:extLst>
      <p:ext uri="{BB962C8B-B14F-4D97-AF65-F5344CB8AC3E}">
        <p14:creationId xmlns:p14="http://schemas.microsoft.com/office/powerpoint/2010/main" val="40781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p:txBody>
          <a:bodyPr/>
          <a:lstStyle/>
          <a:p>
            <a:r>
              <a:rPr lang="en-US" dirty="0"/>
              <a:t>Test Plan – Most likely Issues</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p:txBody>
          <a:bodyPr/>
          <a:lstStyle/>
          <a:p>
            <a:pPr marL="0" indent="0">
              <a:buNone/>
            </a:pPr>
            <a:r>
              <a:rPr lang="en-US" dirty="0"/>
              <a:t>Most bugs that may cause software exceptions or due to sensor have been optimized and thus there are few notable bugs in the final stage of the project. These are the few that exist:</a:t>
            </a:r>
          </a:p>
          <a:p>
            <a:pPr marL="0" indent="0">
              <a:buNone/>
            </a:pPr>
            <a:endParaRPr lang="en-US" dirty="0"/>
          </a:p>
          <a:p>
            <a:pPr marL="0" indent="0">
              <a:buNone/>
            </a:pPr>
            <a:r>
              <a:rPr lang="en-US" dirty="0"/>
              <a:t>Slow moving wheels</a:t>
            </a:r>
          </a:p>
          <a:p>
            <a:r>
              <a:rPr lang="en-US" dirty="0"/>
              <a:t>Connect all </a:t>
            </a:r>
            <a:r>
              <a:rPr lang="en-US" dirty="0" err="1"/>
              <a:t>Vcc</a:t>
            </a:r>
            <a:r>
              <a:rPr lang="en-US" dirty="0"/>
              <a:t> ports of device components to an external battery rather than </a:t>
            </a:r>
            <a:r>
              <a:rPr lang="en-US" dirty="0" err="1"/>
              <a:t>Nucleo</a:t>
            </a:r>
            <a:r>
              <a:rPr lang="en-US" dirty="0"/>
              <a:t> </a:t>
            </a:r>
            <a:r>
              <a:rPr lang="en-US" dirty="0" err="1"/>
              <a:t>Vcc</a:t>
            </a:r>
            <a:r>
              <a:rPr lang="en-US" dirty="0"/>
              <a:t>. This will provide more current then than </a:t>
            </a:r>
            <a:r>
              <a:rPr lang="en-US" dirty="0" err="1"/>
              <a:t>Nucleo</a:t>
            </a:r>
            <a:r>
              <a:rPr lang="en-US" dirty="0"/>
              <a:t> can supply, thus providing more current to the individual motors.</a:t>
            </a:r>
          </a:p>
          <a:p>
            <a:pPr marL="0" indent="0">
              <a:buNone/>
            </a:pPr>
            <a:endParaRPr lang="en-US" dirty="0"/>
          </a:p>
        </p:txBody>
      </p:sp>
      <p:sp>
        <p:nvSpPr>
          <p:cNvPr id="8" name="Slide Number">
            <a:extLst>
              <a:ext uri="{FF2B5EF4-FFF2-40B4-BE49-F238E27FC236}">
                <a16:creationId xmlns:a16="http://schemas.microsoft.com/office/drawing/2014/main" id="{1E758566-FAE7-1B41-AABE-FDB3CDFB0BC2}"/>
              </a:ext>
            </a:extLst>
          </p:cNvPr>
          <p:cNvSpPr>
            <a:spLocks noGrp="1"/>
          </p:cNvSpPr>
          <p:nvPr>
            <p:ph type="ftr" sz="quarter" idx="10"/>
          </p:nvPr>
        </p:nvSpPr>
        <p:spPr/>
        <p:txBody>
          <a:bodyPr/>
          <a:lstStyle/>
          <a:p>
            <a:fld id="{FF97EF4A-40C6-024D-A945-B03D1BBD02F7}" type="slidenum">
              <a:rPr lang="en-US" smtClean="0"/>
              <a:t>10</a:t>
            </a:fld>
            <a:endParaRPr lang="en-US" dirty="0"/>
          </a:p>
        </p:txBody>
      </p:sp>
    </p:spTree>
    <p:extLst>
      <p:ext uri="{BB962C8B-B14F-4D97-AF65-F5344CB8AC3E}">
        <p14:creationId xmlns:p14="http://schemas.microsoft.com/office/powerpoint/2010/main" val="3634072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lide Title">
            <a:extLst>
              <a:ext uri="{FF2B5EF4-FFF2-40B4-BE49-F238E27FC236}">
                <a16:creationId xmlns:a16="http://schemas.microsoft.com/office/drawing/2014/main" id="{A5A6BD9C-352C-594C-84C3-B534C6BE8173}"/>
              </a:ext>
            </a:extLst>
          </p:cNvPr>
          <p:cNvSpPr>
            <a:spLocks noGrp="1"/>
          </p:cNvSpPr>
          <p:nvPr>
            <p:ph type="title"/>
          </p:nvPr>
        </p:nvSpPr>
        <p:spPr/>
        <p:txBody>
          <a:bodyPr/>
          <a:lstStyle/>
          <a:p>
            <a:r>
              <a:rPr lang="en-US" dirty="0"/>
              <a:t>Development Timeline</a:t>
            </a:r>
          </a:p>
        </p:txBody>
      </p:sp>
      <p:sp>
        <p:nvSpPr>
          <p:cNvPr id="23" name="Slide Number">
            <a:extLst>
              <a:ext uri="{FF2B5EF4-FFF2-40B4-BE49-F238E27FC236}">
                <a16:creationId xmlns:a16="http://schemas.microsoft.com/office/drawing/2014/main" id="{692346D0-C19D-754C-B7FB-4EEAD59AF4EB}"/>
              </a:ext>
            </a:extLst>
          </p:cNvPr>
          <p:cNvSpPr>
            <a:spLocks noGrp="1"/>
          </p:cNvSpPr>
          <p:nvPr>
            <p:ph type="ftr" sz="quarter" idx="10"/>
          </p:nvPr>
        </p:nvSpPr>
        <p:spPr/>
        <p:txBody>
          <a:bodyPr/>
          <a:lstStyle/>
          <a:p>
            <a:fld id="{11612D8C-0CE2-8F48-B865-A1C7EEB20945}" type="slidenum">
              <a:rPr lang="en-US" smtClean="0"/>
              <a:t>11</a:t>
            </a:fld>
            <a:endParaRPr lang="en-US" dirty="0"/>
          </a:p>
        </p:txBody>
      </p:sp>
      <p:cxnSp>
        <p:nvCxnSpPr>
          <p:cNvPr id="11" name="Straight Arrow Connector 10">
            <a:extLst>
              <a:ext uri="{FF2B5EF4-FFF2-40B4-BE49-F238E27FC236}">
                <a16:creationId xmlns:a16="http://schemas.microsoft.com/office/drawing/2014/main" id="{5B5AC513-FC9F-C2C0-F44E-28BE19096364}"/>
              </a:ext>
            </a:extLst>
          </p:cNvPr>
          <p:cNvCxnSpPr>
            <a:cxnSpLocks/>
          </p:cNvCxnSpPr>
          <p:nvPr/>
        </p:nvCxnSpPr>
        <p:spPr>
          <a:xfrm>
            <a:off x="381000" y="4634367"/>
            <a:ext cx="11140440" cy="0"/>
          </a:xfrm>
          <a:prstGeom prst="straightConnector1">
            <a:avLst/>
          </a:prstGeom>
          <a:ln w="28575">
            <a:solidFill>
              <a:schemeClr val="accent4">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3764487-2906-75B3-465D-05D07AEEC082}"/>
              </a:ext>
            </a:extLst>
          </p:cNvPr>
          <p:cNvCxnSpPr>
            <a:cxnSpLocks/>
          </p:cNvCxnSpPr>
          <p:nvPr/>
        </p:nvCxnSpPr>
        <p:spPr>
          <a:xfrm>
            <a:off x="1615742" y="4525312"/>
            <a:ext cx="0" cy="268448"/>
          </a:xfrm>
          <a:prstGeom prst="line">
            <a:avLst/>
          </a:prstGeom>
          <a:ln w="28575">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D7DB6E1-2062-1A80-7655-F3CF3207840F}"/>
              </a:ext>
            </a:extLst>
          </p:cNvPr>
          <p:cNvCxnSpPr>
            <a:cxnSpLocks/>
          </p:cNvCxnSpPr>
          <p:nvPr/>
        </p:nvCxnSpPr>
        <p:spPr>
          <a:xfrm>
            <a:off x="3931034" y="4525312"/>
            <a:ext cx="0" cy="268448"/>
          </a:xfrm>
          <a:prstGeom prst="line">
            <a:avLst/>
          </a:prstGeom>
          <a:ln w="28575">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154DA21-85E5-D969-FCFB-CC80500C553A}"/>
              </a:ext>
            </a:extLst>
          </p:cNvPr>
          <p:cNvCxnSpPr/>
          <p:nvPr/>
        </p:nvCxnSpPr>
        <p:spPr>
          <a:xfrm>
            <a:off x="8228898" y="4525312"/>
            <a:ext cx="0" cy="268448"/>
          </a:xfrm>
          <a:prstGeom prst="line">
            <a:avLst/>
          </a:prstGeom>
          <a:ln w="28575">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61C9306-6866-3BEC-0629-FC7EFB18F8B0}"/>
              </a:ext>
            </a:extLst>
          </p:cNvPr>
          <p:cNvCxnSpPr>
            <a:cxnSpLocks/>
          </p:cNvCxnSpPr>
          <p:nvPr/>
        </p:nvCxnSpPr>
        <p:spPr>
          <a:xfrm>
            <a:off x="5956183" y="4525312"/>
            <a:ext cx="0" cy="268448"/>
          </a:xfrm>
          <a:prstGeom prst="line">
            <a:avLst/>
          </a:prstGeom>
          <a:ln w="28575">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5C483D8-9593-50BF-46F0-0826A0E1410E}"/>
              </a:ext>
            </a:extLst>
          </p:cNvPr>
          <p:cNvSpPr txBox="1"/>
          <p:nvPr/>
        </p:nvSpPr>
        <p:spPr>
          <a:xfrm>
            <a:off x="613943" y="4830961"/>
            <a:ext cx="1963024" cy="1954381"/>
          </a:xfrm>
          <a:prstGeom prst="rect">
            <a:avLst/>
          </a:prstGeom>
          <a:noFill/>
        </p:spPr>
        <p:txBody>
          <a:bodyPr wrap="square" rtlCol="0">
            <a:spAutoFit/>
          </a:bodyPr>
          <a:lstStyle/>
          <a:p>
            <a:pPr marL="285750" indent="-285750">
              <a:buFont typeface="Arial" panose="020B0604020202020204" pitchFamily="34" charset="0"/>
              <a:buChar char="•"/>
            </a:pPr>
            <a:r>
              <a:rPr lang="en-US" sz="1100" dirty="0"/>
              <a:t>Chassis assembly</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Investigated individual sensor measurement       mechanisms</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Initialized  GitHub repository for document storage</a:t>
            </a:r>
          </a:p>
          <a:p>
            <a:pPr marL="285750" indent="-285750">
              <a:buFont typeface="Arial" panose="020B0604020202020204" pitchFamily="34" charset="0"/>
              <a:buChar char="•"/>
            </a:pPr>
            <a:endParaRPr lang="en-US" sz="1100" dirty="0"/>
          </a:p>
          <a:p>
            <a:pPr marL="171450" indent="-171450">
              <a:buFont typeface="Arial" panose="020B0604020202020204" pitchFamily="34" charset="0"/>
              <a:buChar char="•"/>
            </a:pPr>
            <a:endParaRPr lang="en-US" sz="1100" dirty="0"/>
          </a:p>
        </p:txBody>
      </p:sp>
      <p:pic>
        <p:nvPicPr>
          <p:cNvPr id="32" name="Picture 31" descr="A picture containing table, indoor&#10;&#10;Description automatically generated">
            <a:extLst>
              <a:ext uri="{FF2B5EF4-FFF2-40B4-BE49-F238E27FC236}">
                <a16:creationId xmlns:a16="http://schemas.microsoft.com/office/drawing/2014/main" id="{B88D008B-18CA-7086-70F6-1E286EB7F53B}"/>
              </a:ext>
            </a:extLst>
          </p:cNvPr>
          <p:cNvPicPr>
            <a:picLocks noChangeAspect="1"/>
          </p:cNvPicPr>
          <p:nvPr/>
        </p:nvPicPr>
        <p:blipFill>
          <a:blip r:embed="rId2"/>
          <a:stretch>
            <a:fillRect/>
          </a:stretch>
        </p:blipFill>
        <p:spPr>
          <a:xfrm rot="5400000">
            <a:off x="799912" y="2938220"/>
            <a:ext cx="1631659" cy="1223744"/>
          </a:xfrm>
          <a:prstGeom prst="rect">
            <a:avLst/>
          </a:prstGeom>
        </p:spPr>
      </p:pic>
      <p:pic>
        <p:nvPicPr>
          <p:cNvPr id="34" name="Picture 33" descr="A hand holding a piece of paper&#10;&#10;Description automatically generated with medium confidence">
            <a:extLst>
              <a:ext uri="{FF2B5EF4-FFF2-40B4-BE49-F238E27FC236}">
                <a16:creationId xmlns:a16="http://schemas.microsoft.com/office/drawing/2014/main" id="{676E45D2-2A89-3B39-79D3-DDBE2988B8D8}"/>
              </a:ext>
            </a:extLst>
          </p:cNvPr>
          <p:cNvPicPr>
            <a:picLocks noChangeAspect="1"/>
          </p:cNvPicPr>
          <p:nvPr/>
        </p:nvPicPr>
        <p:blipFill>
          <a:blip r:embed="rId3"/>
          <a:stretch>
            <a:fillRect/>
          </a:stretch>
        </p:blipFill>
        <p:spPr>
          <a:xfrm rot="5400000">
            <a:off x="2998824" y="2932408"/>
            <a:ext cx="1705410" cy="1279058"/>
          </a:xfrm>
          <a:prstGeom prst="rect">
            <a:avLst/>
          </a:prstGeom>
        </p:spPr>
      </p:pic>
      <p:pic>
        <p:nvPicPr>
          <p:cNvPr id="36" name="Picture 35" descr="A picture containing text, electronics&#10;&#10;Description automatically generated">
            <a:extLst>
              <a:ext uri="{FF2B5EF4-FFF2-40B4-BE49-F238E27FC236}">
                <a16:creationId xmlns:a16="http://schemas.microsoft.com/office/drawing/2014/main" id="{22FF09C9-A495-18BF-8C9E-92DDED76770E}"/>
              </a:ext>
            </a:extLst>
          </p:cNvPr>
          <p:cNvPicPr>
            <a:picLocks noChangeAspect="1"/>
          </p:cNvPicPr>
          <p:nvPr/>
        </p:nvPicPr>
        <p:blipFill>
          <a:blip r:embed="rId4"/>
          <a:stretch>
            <a:fillRect/>
          </a:stretch>
        </p:blipFill>
        <p:spPr>
          <a:xfrm rot="5400000">
            <a:off x="5123493" y="2868451"/>
            <a:ext cx="1740160" cy="1305120"/>
          </a:xfrm>
          <a:prstGeom prst="rect">
            <a:avLst/>
          </a:prstGeom>
        </p:spPr>
      </p:pic>
      <p:pic>
        <p:nvPicPr>
          <p:cNvPr id="42" name="Picture 41" descr="A picture containing indoor&#10;&#10;Description automatically generated">
            <a:extLst>
              <a:ext uri="{FF2B5EF4-FFF2-40B4-BE49-F238E27FC236}">
                <a16:creationId xmlns:a16="http://schemas.microsoft.com/office/drawing/2014/main" id="{FD191999-EFCA-0C10-0A96-0EB651FF6C47}"/>
              </a:ext>
            </a:extLst>
          </p:cNvPr>
          <p:cNvPicPr>
            <a:picLocks noChangeAspect="1"/>
          </p:cNvPicPr>
          <p:nvPr/>
        </p:nvPicPr>
        <p:blipFill>
          <a:blip r:embed="rId5"/>
          <a:stretch>
            <a:fillRect/>
          </a:stretch>
        </p:blipFill>
        <p:spPr>
          <a:xfrm rot="5400000">
            <a:off x="7350527" y="2867388"/>
            <a:ext cx="1704531" cy="1278398"/>
          </a:xfrm>
          <a:prstGeom prst="rect">
            <a:avLst/>
          </a:prstGeom>
        </p:spPr>
      </p:pic>
      <p:pic>
        <p:nvPicPr>
          <p:cNvPr id="46" name="Picture 45" descr="A picture containing indoor, electronics&#10;&#10;Description automatically generated">
            <a:extLst>
              <a:ext uri="{FF2B5EF4-FFF2-40B4-BE49-F238E27FC236}">
                <a16:creationId xmlns:a16="http://schemas.microsoft.com/office/drawing/2014/main" id="{15C40EF4-CC6F-3B5C-81A3-E5CE7060AC1D}"/>
              </a:ext>
            </a:extLst>
          </p:cNvPr>
          <p:cNvPicPr>
            <a:picLocks noChangeAspect="1"/>
          </p:cNvPicPr>
          <p:nvPr/>
        </p:nvPicPr>
        <p:blipFill>
          <a:blip r:embed="rId6"/>
          <a:stretch>
            <a:fillRect/>
          </a:stretch>
        </p:blipFill>
        <p:spPr>
          <a:xfrm rot="5400000">
            <a:off x="9538742" y="2886270"/>
            <a:ext cx="1705411" cy="1279059"/>
          </a:xfrm>
          <a:prstGeom prst="rect">
            <a:avLst/>
          </a:prstGeom>
        </p:spPr>
      </p:pic>
      <p:cxnSp>
        <p:nvCxnSpPr>
          <p:cNvPr id="63" name="Straight Connector 62">
            <a:extLst>
              <a:ext uri="{FF2B5EF4-FFF2-40B4-BE49-F238E27FC236}">
                <a16:creationId xmlns:a16="http://schemas.microsoft.com/office/drawing/2014/main" id="{869E7DD4-3D8E-615B-AE56-A3016D93A736}"/>
              </a:ext>
            </a:extLst>
          </p:cNvPr>
          <p:cNvCxnSpPr/>
          <p:nvPr/>
        </p:nvCxnSpPr>
        <p:spPr>
          <a:xfrm>
            <a:off x="10390745" y="4500143"/>
            <a:ext cx="0" cy="268448"/>
          </a:xfrm>
          <a:prstGeom prst="line">
            <a:avLst/>
          </a:prstGeom>
          <a:ln w="28575">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6392EB31-117B-2DF8-35C1-74A635432E9E}"/>
              </a:ext>
            </a:extLst>
          </p:cNvPr>
          <p:cNvSpPr txBox="1"/>
          <p:nvPr/>
        </p:nvSpPr>
        <p:spPr>
          <a:xfrm>
            <a:off x="2949522" y="4890230"/>
            <a:ext cx="1963024" cy="2123658"/>
          </a:xfrm>
          <a:prstGeom prst="rect">
            <a:avLst/>
          </a:prstGeom>
          <a:noFill/>
        </p:spPr>
        <p:txBody>
          <a:bodyPr wrap="square" rtlCol="0">
            <a:spAutoFit/>
          </a:bodyPr>
          <a:lstStyle/>
          <a:p>
            <a:pPr marL="285750" indent="-285750">
              <a:buFont typeface="Arial" panose="020B0604020202020204" pitchFamily="34" charset="0"/>
              <a:buChar char="•"/>
            </a:pPr>
            <a:r>
              <a:rPr lang="en-US" sz="1100" dirty="0"/>
              <a:t>Captured pinout of </a:t>
            </a:r>
            <a:r>
              <a:rPr lang="en-US" sz="1100" dirty="0" err="1"/>
              <a:t>Nucleo</a:t>
            </a:r>
            <a:r>
              <a:rPr lang="en-US" sz="1100" dirty="0"/>
              <a:t> since it would have been out of view after assembly</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Began designing object-oriented drivers for external components </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171450" indent="-171450">
              <a:buFont typeface="Arial" panose="020B0604020202020204" pitchFamily="34" charset="0"/>
              <a:buChar char="•"/>
            </a:pPr>
            <a:endParaRPr lang="en-US" sz="1100" dirty="0"/>
          </a:p>
        </p:txBody>
      </p:sp>
      <p:sp>
        <p:nvSpPr>
          <p:cNvPr id="65" name="TextBox 64">
            <a:extLst>
              <a:ext uri="{FF2B5EF4-FFF2-40B4-BE49-F238E27FC236}">
                <a16:creationId xmlns:a16="http://schemas.microsoft.com/office/drawing/2014/main" id="{375DD1DE-39A0-8E54-A1B5-66E35F7098B1}"/>
              </a:ext>
            </a:extLst>
          </p:cNvPr>
          <p:cNvSpPr txBox="1"/>
          <p:nvPr/>
        </p:nvSpPr>
        <p:spPr>
          <a:xfrm>
            <a:off x="5012061" y="4890230"/>
            <a:ext cx="1963024" cy="2462213"/>
          </a:xfrm>
          <a:prstGeom prst="rect">
            <a:avLst/>
          </a:prstGeom>
          <a:noFill/>
        </p:spPr>
        <p:txBody>
          <a:bodyPr wrap="square" rtlCol="0">
            <a:spAutoFit/>
          </a:bodyPr>
          <a:lstStyle/>
          <a:p>
            <a:pPr marL="285750" indent="-285750">
              <a:buFont typeface="Arial" panose="020B0604020202020204" pitchFamily="34" charset="0"/>
              <a:buChar char="•"/>
            </a:pPr>
            <a:r>
              <a:rPr lang="en-US" sz="1100" dirty="0"/>
              <a:t>Top-right wheel bearing broke during assembly… used 3d print filament to repair</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Began designing object-oriented drivers for external components </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171450" indent="-171450">
              <a:buFont typeface="Arial" panose="020B0604020202020204" pitchFamily="34" charset="0"/>
              <a:buChar char="•"/>
            </a:pPr>
            <a:endParaRPr lang="en-US" sz="1100" dirty="0"/>
          </a:p>
        </p:txBody>
      </p:sp>
      <p:sp>
        <p:nvSpPr>
          <p:cNvPr id="66" name="TextBox 65">
            <a:extLst>
              <a:ext uri="{FF2B5EF4-FFF2-40B4-BE49-F238E27FC236}">
                <a16:creationId xmlns:a16="http://schemas.microsoft.com/office/drawing/2014/main" id="{B47B5225-D4CE-4578-0C67-05FEFC941ECC}"/>
              </a:ext>
            </a:extLst>
          </p:cNvPr>
          <p:cNvSpPr txBox="1"/>
          <p:nvPr/>
        </p:nvSpPr>
        <p:spPr>
          <a:xfrm>
            <a:off x="7298186" y="4960219"/>
            <a:ext cx="2301287" cy="2631490"/>
          </a:xfrm>
          <a:prstGeom prst="rect">
            <a:avLst/>
          </a:prstGeom>
          <a:noFill/>
        </p:spPr>
        <p:txBody>
          <a:bodyPr wrap="square" rtlCol="0">
            <a:spAutoFit/>
          </a:bodyPr>
          <a:lstStyle/>
          <a:p>
            <a:pPr marL="285750" indent="-285750">
              <a:buFont typeface="Arial" panose="020B0604020202020204" pitchFamily="34" charset="0"/>
              <a:buChar char="•"/>
            </a:pPr>
            <a:r>
              <a:rPr lang="en-US" sz="1100" dirty="0"/>
              <a:t>Pre-full-integration</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Successfully Debugged erratic sensor behaviors due to shorting wires</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Successfully tested omnidirectional movement</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r>
              <a:rPr lang="en-US" sz="1100" dirty="0"/>
              <a:t>Began integrating code</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171450" indent="-171450">
              <a:buFont typeface="Arial" panose="020B0604020202020204" pitchFamily="34" charset="0"/>
              <a:buChar char="•"/>
            </a:pPr>
            <a:endParaRPr lang="en-US" sz="1100" dirty="0"/>
          </a:p>
        </p:txBody>
      </p:sp>
      <p:sp>
        <p:nvSpPr>
          <p:cNvPr id="67" name="TextBox 66">
            <a:extLst>
              <a:ext uri="{FF2B5EF4-FFF2-40B4-BE49-F238E27FC236}">
                <a16:creationId xmlns:a16="http://schemas.microsoft.com/office/drawing/2014/main" id="{3D7529E7-EB41-9B9D-2499-E61F0307F89A}"/>
              </a:ext>
            </a:extLst>
          </p:cNvPr>
          <p:cNvSpPr txBox="1"/>
          <p:nvPr/>
        </p:nvSpPr>
        <p:spPr>
          <a:xfrm>
            <a:off x="9493632" y="4960986"/>
            <a:ext cx="2301287" cy="2462213"/>
          </a:xfrm>
          <a:prstGeom prst="rect">
            <a:avLst/>
          </a:prstGeom>
          <a:noFill/>
        </p:spPr>
        <p:txBody>
          <a:bodyPr wrap="square" rtlCol="0">
            <a:spAutoFit/>
          </a:bodyPr>
          <a:lstStyle/>
          <a:p>
            <a:pPr marL="285750" indent="-285750">
              <a:buFont typeface="Arial" panose="020B0604020202020204" pitchFamily="34" charset="0"/>
              <a:buChar char="•"/>
            </a:pPr>
            <a:r>
              <a:rPr lang="en-US" sz="1100" dirty="0"/>
              <a:t>Fully integrated all components and code</a:t>
            </a:r>
          </a:p>
          <a:p>
            <a:endParaRPr lang="en-US" sz="1100" dirty="0"/>
          </a:p>
          <a:p>
            <a:pPr marL="285750" indent="-285750">
              <a:buFont typeface="Arial" panose="020B0604020202020204" pitchFamily="34" charset="0"/>
              <a:buChar char="•"/>
            </a:pPr>
            <a:r>
              <a:rPr lang="en-US" sz="1100" dirty="0" err="1"/>
              <a:t>Refactured</a:t>
            </a:r>
            <a:r>
              <a:rPr lang="en-US" sz="1100" dirty="0"/>
              <a:t> code such that it was more oriented and capable of adding or removing features</a:t>
            </a:r>
          </a:p>
          <a:p>
            <a:endParaRPr lang="en-US" sz="1100" dirty="0"/>
          </a:p>
          <a:p>
            <a:pPr marL="285750" indent="-285750">
              <a:buFont typeface="Arial" panose="020B0604020202020204" pitchFamily="34" charset="0"/>
              <a:buChar char="•"/>
            </a:pPr>
            <a:r>
              <a:rPr lang="en-US" sz="1100" dirty="0"/>
              <a:t>Ran more movement tests based on keypad input</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171450" indent="-171450">
              <a:buFont typeface="Arial" panose="020B0604020202020204" pitchFamily="34" charset="0"/>
              <a:buChar char="•"/>
            </a:pPr>
            <a:endParaRPr lang="en-US" sz="1100" dirty="0"/>
          </a:p>
        </p:txBody>
      </p:sp>
    </p:spTree>
    <p:extLst>
      <p:ext uri="{BB962C8B-B14F-4D97-AF65-F5344CB8AC3E}">
        <p14:creationId xmlns:p14="http://schemas.microsoft.com/office/powerpoint/2010/main" val="1082579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6EFFE0B3-6566-3F48-9291-A6A8E30E2D62}"/>
              </a:ext>
            </a:extLst>
          </p:cNvPr>
          <p:cNvSpPr>
            <a:spLocks noGrp="1"/>
          </p:cNvSpPr>
          <p:nvPr>
            <p:ph type="title"/>
          </p:nvPr>
        </p:nvSpPr>
        <p:spPr>
          <a:xfrm>
            <a:off x="566928" y="1333417"/>
            <a:ext cx="6951472" cy="757130"/>
          </a:xfrm>
        </p:spPr>
        <p:txBody>
          <a:bodyPr/>
          <a:lstStyle/>
          <a:p>
            <a:r>
              <a:rPr lang="en-US" sz="4800" dirty="0"/>
              <a:t>Index</a:t>
            </a:r>
            <a:endParaRPr lang="en-US" dirty="0"/>
          </a:p>
        </p:txBody>
      </p:sp>
      <p:sp>
        <p:nvSpPr>
          <p:cNvPr id="16" name="Slide Number">
            <a:extLst>
              <a:ext uri="{FF2B5EF4-FFF2-40B4-BE49-F238E27FC236}">
                <a16:creationId xmlns:a16="http://schemas.microsoft.com/office/drawing/2014/main" id="{4603F0F3-CF76-774D-86D8-DB88B362524A}"/>
              </a:ext>
            </a:extLst>
          </p:cNvPr>
          <p:cNvSpPr>
            <a:spLocks noGrp="1"/>
          </p:cNvSpPr>
          <p:nvPr>
            <p:ph type="ftr" sz="quarter" idx="10"/>
          </p:nvPr>
        </p:nvSpPr>
        <p:spPr/>
        <p:txBody>
          <a:bodyPr/>
          <a:lstStyle/>
          <a:p>
            <a:fld id="{2E1B3BED-EDDA-2E42-813F-F157009AF3C2}" type="slidenum">
              <a:rPr lang="en-US" smtClean="0"/>
              <a:t>2</a:t>
            </a:fld>
            <a:endParaRPr lang="en-US" dirty="0"/>
          </a:p>
        </p:txBody>
      </p:sp>
      <p:sp>
        <p:nvSpPr>
          <p:cNvPr id="8" name="TextBox 7">
            <a:extLst>
              <a:ext uri="{FF2B5EF4-FFF2-40B4-BE49-F238E27FC236}">
                <a16:creationId xmlns:a16="http://schemas.microsoft.com/office/drawing/2014/main" id="{7A8D8CAA-9500-F6DE-B58F-4390AE117808}"/>
              </a:ext>
            </a:extLst>
          </p:cNvPr>
          <p:cNvSpPr txBox="1"/>
          <p:nvPr/>
        </p:nvSpPr>
        <p:spPr>
          <a:xfrm>
            <a:off x="932811" y="2172467"/>
            <a:ext cx="7425664" cy="3970318"/>
          </a:xfrm>
          <a:prstGeom prst="rect">
            <a:avLst/>
          </a:prstGeom>
          <a:noFill/>
        </p:spPr>
        <p:txBody>
          <a:bodyPr wrap="square" rtlCol="0">
            <a:spAutoFit/>
          </a:bodyPr>
          <a:lstStyle/>
          <a:p>
            <a:pPr marL="285750" indent="-285750">
              <a:buFont typeface="Arial" panose="020B0604020202020204" pitchFamily="34" charset="0"/>
              <a:buChar char="•"/>
            </a:pPr>
            <a:r>
              <a:rPr lang="en-US" sz="2800" dirty="0">
                <a:hlinkClick r:id="rId2" action="ppaction://hlinksldjump"/>
              </a:rPr>
              <a:t>Introduction</a:t>
            </a:r>
            <a:endParaRPr lang="en-US" sz="2800" dirty="0"/>
          </a:p>
          <a:p>
            <a:pPr marL="285750" indent="-285750">
              <a:buFont typeface="Arial" panose="020B0604020202020204" pitchFamily="34" charset="0"/>
              <a:buChar char="•"/>
            </a:pPr>
            <a:r>
              <a:rPr lang="en-US" sz="2800" dirty="0">
                <a:hlinkClick r:id="rId3" action="ppaction://hlinksldjump"/>
              </a:rPr>
              <a:t>Bill Of Materials</a:t>
            </a:r>
            <a:endParaRPr lang="en-US" sz="2800" dirty="0"/>
          </a:p>
          <a:p>
            <a:pPr marL="285750" indent="-285750">
              <a:buFont typeface="Arial" panose="020B0604020202020204" pitchFamily="34" charset="0"/>
              <a:buChar char="•"/>
            </a:pPr>
            <a:r>
              <a:rPr lang="en-US" sz="2800" dirty="0">
                <a:hlinkClick r:id="rId4" action="ppaction://hlinksldjump"/>
              </a:rPr>
              <a:t>Features and Specifications</a:t>
            </a:r>
            <a:endParaRPr lang="en-US" sz="2800" dirty="0"/>
          </a:p>
          <a:p>
            <a:pPr marL="285750" indent="-285750">
              <a:buFont typeface="Arial" panose="020B0604020202020204" pitchFamily="34" charset="0"/>
              <a:buChar char="•"/>
            </a:pPr>
            <a:r>
              <a:rPr lang="en-US" sz="2800" dirty="0">
                <a:hlinkClick r:id="rId5" action="ppaction://hlinksldjump"/>
              </a:rPr>
              <a:t>Design Process</a:t>
            </a:r>
            <a:endParaRPr lang="en-US" sz="2800" dirty="0"/>
          </a:p>
          <a:p>
            <a:pPr marL="285750" indent="-285750">
              <a:buFont typeface="Arial" panose="020B0604020202020204" pitchFamily="34" charset="0"/>
              <a:buChar char="•"/>
            </a:pPr>
            <a:r>
              <a:rPr lang="en-US" sz="2800" dirty="0">
                <a:hlinkClick r:id="rId6" action="ppaction://hlinksldjump"/>
              </a:rPr>
              <a:t>System Block diagram</a:t>
            </a:r>
            <a:endParaRPr lang="en-US" sz="2800" dirty="0"/>
          </a:p>
          <a:p>
            <a:pPr marL="285750" indent="-285750">
              <a:buFont typeface="Arial" panose="020B0604020202020204" pitchFamily="34" charset="0"/>
              <a:buChar char="•"/>
            </a:pPr>
            <a:r>
              <a:rPr lang="en-US" sz="2800" dirty="0">
                <a:hlinkClick r:id="rId7" action="ppaction://hlinksldjump"/>
              </a:rPr>
              <a:t>Finite State Machine</a:t>
            </a:r>
            <a:endParaRPr lang="en-US" sz="2800" dirty="0"/>
          </a:p>
          <a:p>
            <a:pPr marL="285750" indent="-285750">
              <a:buFont typeface="Arial" panose="020B0604020202020204" pitchFamily="34" charset="0"/>
              <a:buChar char="•"/>
            </a:pPr>
            <a:r>
              <a:rPr lang="en-US" sz="2800" dirty="0">
                <a:hlinkClick r:id="rId8" action="ppaction://hlinksldjump"/>
              </a:rPr>
              <a:t>Instructions</a:t>
            </a:r>
            <a:endParaRPr lang="en-US" sz="2800" dirty="0"/>
          </a:p>
          <a:p>
            <a:pPr marL="285750" indent="-285750">
              <a:buFont typeface="Arial" panose="020B0604020202020204" pitchFamily="34" charset="0"/>
              <a:buChar char="•"/>
            </a:pPr>
            <a:r>
              <a:rPr lang="en-US" sz="2800" dirty="0">
                <a:hlinkClick r:id="rId9" action="ppaction://hlinksldjump"/>
              </a:rPr>
              <a:t>Test Plan</a:t>
            </a:r>
            <a:endParaRPr lang="en-US" sz="2800" dirty="0"/>
          </a:p>
          <a:p>
            <a:pPr marL="285750" indent="-285750">
              <a:buFont typeface="Arial" panose="020B0604020202020204" pitchFamily="34" charset="0"/>
              <a:buChar char="•"/>
            </a:pPr>
            <a:r>
              <a:rPr lang="en-US" sz="2800" dirty="0">
                <a:hlinkClick r:id="rId10" action="ppaction://hlinksldjump"/>
              </a:rPr>
              <a:t>Development Timeline</a:t>
            </a:r>
            <a:endParaRPr lang="en-US" sz="2800" dirty="0"/>
          </a:p>
        </p:txBody>
      </p:sp>
    </p:spTree>
    <p:extLst>
      <p:ext uri="{BB962C8B-B14F-4D97-AF65-F5344CB8AC3E}">
        <p14:creationId xmlns:p14="http://schemas.microsoft.com/office/powerpoint/2010/main" val="916806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p:txBody>
          <a:bodyPr/>
          <a:lstStyle/>
          <a:p>
            <a:r>
              <a:rPr lang="en-US"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66928" y="2185417"/>
            <a:ext cx="10051196" cy="962820"/>
          </a:xfrm>
        </p:spPr>
        <p:txBody>
          <a:bodyPr/>
          <a:lstStyle/>
          <a:p>
            <a:pPr marL="0" indent="0">
              <a:buNone/>
            </a:pPr>
            <a:r>
              <a:rPr lang="en-US" dirty="0">
                <a:solidFill>
                  <a:schemeClr val="tx2"/>
                </a:solidFill>
              </a:rPr>
              <a:t>Problem statement</a:t>
            </a:r>
            <a:r>
              <a:rPr lang="en-US" dirty="0"/>
              <a:t>: In the development of robots we find that the most efficient are the ones that can most flexibly move and sense the environment around them. One method of movement that would be worth exploring is that of omnidirectional vehicles. That is what will be implemented in Pac-bot. It would also gradually create a map of the environment by exploring and measuring the distance between itself and another object.</a:t>
            </a:r>
          </a:p>
        </p:txBody>
      </p:sp>
      <p:sp>
        <p:nvSpPr>
          <p:cNvPr id="8" name="Slide Number">
            <a:extLst>
              <a:ext uri="{FF2B5EF4-FFF2-40B4-BE49-F238E27FC236}">
                <a16:creationId xmlns:a16="http://schemas.microsoft.com/office/drawing/2014/main" id="{1E758566-FAE7-1B41-AABE-FDB3CDFB0BC2}"/>
              </a:ext>
            </a:extLst>
          </p:cNvPr>
          <p:cNvSpPr>
            <a:spLocks noGrp="1"/>
          </p:cNvSpPr>
          <p:nvPr>
            <p:ph type="ftr" sz="quarter" idx="10"/>
          </p:nvPr>
        </p:nvSpPr>
        <p:spPr/>
        <p:txBody>
          <a:bodyPr/>
          <a:lstStyle/>
          <a:p>
            <a:fld id="{FF97EF4A-40C6-024D-A945-B03D1BBD02F7}" type="slidenum">
              <a:rPr lang="en-US" smtClean="0"/>
              <a:t>3</a:t>
            </a:fld>
            <a:endParaRPr lang="en-US" dirty="0"/>
          </a:p>
        </p:txBody>
      </p:sp>
      <p:sp>
        <p:nvSpPr>
          <p:cNvPr id="4" name="Slide Text">
            <a:extLst>
              <a:ext uri="{FF2B5EF4-FFF2-40B4-BE49-F238E27FC236}">
                <a16:creationId xmlns:a16="http://schemas.microsoft.com/office/drawing/2014/main" id="{AC494C5B-79E9-9E66-18D5-8054103A9653}"/>
              </a:ext>
            </a:extLst>
          </p:cNvPr>
          <p:cNvSpPr txBox="1">
            <a:spLocks/>
          </p:cNvSpPr>
          <p:nvPr/>
        </p:nvSpPr>
        <p:spPr>
          <a:xfrm>
            <a:off x="566928" y="4496153"/>
            <a:ext cx="9735312" cy="962820"/>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dirty="0">
                <a:solidFill>
                  <a:schemeClr val="tx2"/>
                </a:solidFill>
              </a:rPr>
              <a:t>Implemented Solution</a:t>
            </a:r>
            <a:r>
              <a:rPr lang="en-US" sz="1600" dirty="0"/>
              <a:t>: This will be implemented using a </a:t>
            </a:r>
            <a:r>
              <a:rPr lang="en-US" sz="1600" dirty="0" err="1"/>
              <a:t>Stm</a:t>
            </a:r>
            <a:r>
              <a:rPr lang="en-US" sz="1600" dirty="0"/>
              <a:t> </a:t>
            </a:r>
            <a:r>
              <a:rPr lang="en-US" sz="1600" dirty="0" err="1"/>
              <a:t>nucleo</a:t>
            </a:r>
            <a:r>
              <a:rPr lang="en-US" sz="1600" dirty="0"/>
              <a:t> microcontroller which will drive 4 motors each attached to </a:t>
            </a:r>
            <a:r>
              <a:rPr lang="en-US" sz="1600" dirty="0" err="1"/>
              <a:t>mecanum</a:t>
            </a:r>
            <a:r>
              <a:rPr lang="en-US" sz="1600" dirty="0"/>
              <a:t> wheels. It will use an ultrasonic sensor to measure the distance of an object in front of it and a matrix keypad to take in user input. It will also have an 16x2 lcd screen to output any necessary user information.</a:t>
            </a:r>
          </a:p>
        </p:txBody>
      </p:sp>
    </p:spTree>
    <p:extLst>
      <p:ext uri="{BB962C8B-B14F-4D97-AF65-F5344CB8AC3E}">
        <p14:creationId xmlns:p14="http://schemas.microsoft.com/office/powerpoint/2010/main" val="3397677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p:txBody>
          <a:bodyPr/>
          <a:lstStyle/>
          <a:p>
            <a:r>
              <a:rPr lang="en-US" dirty="0"/>
              <a:t>Bill Of Materials</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p:txBody>
          <a:bodyPr/>
          <a:lstStyle/>
          <a:p>
            <a:r>
              <a:rPr lang="en-US" dirty="0"/>
              <a:t>Ultrasonic sensor module</a:t>
            </a:r>
          </a:p>
          <a:p>
            <a:r>
              <a:rPr lang="en-US" dirty="0"/>
              <a:t>16x2 Liquid Crystal Display Array</a:t>
            </a:r>
          </a:p>
          <a:p>
            <a:r>
              <a:rPr lang="en-US" dirty="0"/>
              <a:t>4x4 Matrix keypad</a:t>
            </a:r>
          </a:p>
          <a:p>
            <a:r>
              <a:rPr lang="en-US" dirty="0"/>
              <a:t>Breadboard</a:t>
            </a:r>
          </a:p>
          <a:p>
            <a:r>
              <a:rPr lang="en-US" dirty="0"/>
              <a:t>x4 DC motors</a:t>
            </a:r>
          </a:p>
          <a:p>
            <a:pPr lvl="1"/>
            <a:r>
              <a:rPr lang="en-US" dirty="0" err="1"/>
              <a:t>Mecanum</a:t>
            </a:r>
            <a:r>
              <a:rPr lang="en-US" dirty="0"/>
              <a:t> wheels</a:t>
            </a:r>
          </a:p>
          <a:p>
            <a:pPr lvl="1"/>
            <a:r>
              <a:rPr lang="en-US" dirty="0"/>
              <a:t>Chassis</a:t>
            </a:r>
          </a:p>
          <a:p>
            <a:r>
              <a:rPr lang="en-US" dirty="0"/>
              <a:t>H-bridge driver</a:t>
            </a:r>
          </a:p>
          <a:p>
            <a:endParaRPr lang="en-US" dirty="0"/>
          </a:p>
          <a:p>
            <a:endParaRPr lang="en-US" dirty="0"/>
          </a:p>
          <a:p>
            <a:endParaRPr lang="en-US" dirty="0"/>
          </a:p>
        </p:txBody>
      </p:sp>
      <p:sp>
        <p:nvSpPr>
          <p:cNvPr id="8" name="Slide Number">
            <a:extLst>
              <a:ext uri="{FF2B5EF4-FFF2-40B4-BE49-F238E27FC236}">
                <a16:creationId xmlns:a16="http://schemas.microsoft.com/office/drawing/2014/main" id="{1E758566-FAE7-1B41-AABE-FDB3CDFB0BC2}"/>
              </a:ext>
            </a:extLst>
          </p:cNvPr>
          <p:cNvSpPr>
            <a:spLocks noGrp="1"/>
          </p:cNvSpPr>
          <p:nvPr>
            <p:ph type="ftr" sz="quarter" idx="10"/>
          </p:nvPr>
        </p:nvSpPr>
        <p:spPr/>
        <p:txBody>
          <a:bodyPr/>
          <a:lstStyle/>
          <a:p>
            <a:fld id="{FF97EF4A-40C6-024D-A945-B03D1BBD02F7}" type="slidenum">
              <a:rPr lang="en-US" smtClean="0"/>
              <a:t>4</a:t>
            </a:fld>
            <a:endParaRPr lang="en-US" dirty="0"/>
          </a:p>
        </p:txBody>
      </p:sp>
    </p:spTree>
    <p:extLst>
      <p:ext uri="{BB962C8B-B14F-4D97-AF65-F5344CB8AC3E}">
        <p14:creationId xmlns:p14="http://schemas.microsoft.com/office/powerpoint/2010/main" val="1438292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Title">
            <a:extLst>
              <a:ext uri="{FF2B5EF4-FFF2-40B4-BE49-F238E27FC236}">
                <a16:creationId xmlns:a16="http://schemas.microsoft.com/office/drawing/2014/main" id="{3AC14BE6-0C46-714B-B7A3-48A9E49BAF81}"/>
              </a:ext>
            </a:extLst>
          </p:cNvPr>
          <p:cNvSpPr>
            <a:spLocks noGrp="1"/>
          </p:cNvSpPr>
          <p:nvPr>
            <p:ph type="title"/>
          </p:nvPr>
        </p:nvSpPr>
        <p:spPr>
          <a:xfrm>
            <a:off x="279400" y="1001018"/>
            <a:ext cx="4724400" cy="1089529"/>
          </a:xfrm>
        </p:spPr>
        <p:txBody>
          <a:bodyPr/>
          <a:lstStyle/>
          <a:p>
            <a:r>
              <a:rPr lang="en-US" dirty="0"/>
              <a:t>Features and Specifications</a:t>
            </a:r>
          </a:p>
        </p:txBody>
      </p:sp>
      <p:sp>
        <p:nvSpPr>
          <p:cNvPr id="3" name="Slide Text">
            <a:extLst>
              <a:ext uri="{FF2B5EF4-FFF2-40B4-BE49-F238E27FC236}">
                <a16:creationId xmlns:a16="http://schemas.microsoft.com/office/drawing/2014/main" id="{4229366B-9DFE-0244-A864-A3ECC8897F6F}"/>
              </a:ext>
            </a:extLst>
          </p:cNvPr>
          <p:cNvSpPr>
            <a:spLocks noGrp="1"/>
          </p:cNvSpPr>
          <p:nvPr>
            <p:ph idx="1"/>
          </p:nvPr>
        </p:nvSpPr>
        <p:spPr/>
        <p:txBody>
          <a:bodyPr/>
          <a:lstStyle/>
          <a:p>
            <a:pPr>
              <a:spcAft>
                <a:spcPts val="600"/>
              </a:spcAft>
            </a:pPr>
            <a:r>
              <a:rPr lang="en-US" dirty="0"/>
              <a:t> Omni-directional movement with </a:t>
            </a:r>
            <a:r>
              <a:rPr lang="en-US" dirty="0" err="1"/>
              <a:t>mecanum</a:t>
            </a:r>
            <a:r>
              <a:rPr lang="en-US" dirty="0"/>
              <a:t> wheels</a:t>
            </a:r>
          </a:p>
          <a:p>
            <a:pPr>
              <a:spcAft>
                <a:spcPts val="600"/>
              </a:spcAft>
            </a:pPr>
            <a:r>
              <a:rPr lang="en-US" dirty="0"/>
              <a:t> Real-time distance acquisition</a:t>
            </a:r>
          </a:p>
          <a:p>
            <a:pPr>
              <a:spcAft>
                <a:spcPts val="600"/>
              </a:spcAft>
            </a:pPr>
            <a:r>
              <a:rPr lang="en-US" dirty="0"/>
              <a:t>16 buttons for input commands</a:t>
            </a:r>
          </a:p>
          <a:p>
            <a:pPr>
              <a:spcAft>
                <a:spcPts val="600"/>
              </a:spcAft>
            </a:pPr>
            <a:r>
              <a:rPr lang="en-US" dirty="0"/>
              <a:t>Breadboard space for extended debugging and functional capabilities</a:t>
            </a:r>
          </a:p>
          <a:p>
            <a:pPr>
              <a:spcAft>
                <a:spcPts val="600"/>
              </a:spcAft>
            </a:pPr>
            <a:r>
              <a:rPr lang="en-US" dirty="0"/>
              <a:t>LCD screen for limited user interface</a:t>
            </a:r>
          </a:p>
          <a:p>
            <a:pPr>
              <a:spcAft>
                <a:spcPts val="600"/>
              </a:spcAft>
            </a:pPr>
            <a:endParaRPr lang="en-US" dirty="0"/>
          </a:p>
          <a:p>
            <a:pPr>
              <a:spcAft>
                <a:spcPts val="600"/>
              </a:spcAft>
            </a:pPr>
            <a:endParaRPr lang="en-US" dirty="0"/>
          </a:p>
          <a:p>
            <a:pPr>
              <a:spcAft>
                <a:spcPts val="600"/>
              </a:spcAft>
            </a:pPr>
            <a:endParaRPr lang="en-US" dirty="0"/>
          </a:p>
        </p:txBody>
      </p:sp>
      <p:pic>
        <p:nvPicPr>
          <p:cNvPr id="14" name="Picture 13" descr="A picture containing indoor&#10;&#10;Description automatically generated">
            <a:extLst>
              <a:ext uri="{FF2B5EF4-FFF2-40B4-BE49-F238E27FC236}">
                <a16:creationId xmlns:a16="http://schemas.microsoft.com/office/drawing/2014/main" id="{413D4133-FD0B-AE5E-F57B-8168456042A3}"/>
              </a:ext>
            </a:extLst>
          </p:cNvPr>
          <p:cNvPicPr>
            <a:picLocks noChangeAspect="1"/>
          </p:cNvPicPr>
          <p:nvPr/>
        </p:nvPicPr>
        <p:blipFill>
          <a:blip r:embed="rId2"/>
          <a:stretch>
            <a:fillRect/>
          </a:stretch>
        </p:blipFill>
        <p:spPr>
          <a:xfrm rot="5400000">
            <a:off x="6565715" y="1771176"/>
            <a:ext cx="5665217" cy="4248913"/>
          </a:xfrm>
          <a:prstGeom prst="rect">
            <a:avLst/>
          </a:prstGeom>
        </p:spPr>
      </p:pic>
    </p:spTree>
    <p:extLst>
      <p:ext uri="{BB962C8B-B14F-4D97-AF65-F5344CB8AC3E}">
        <p14:creationId xmlns:p14="http://schemas.microsoft.com/office/powerpoint/2010/main" val="6717324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93BEC0A6-A5CE-914E-9A9E-BB0E40137093}"/>
              </a:ext>
            </a:extLst>
          </p:cNvPr>
          <p:cNvSpPr>
            <a:spLocks noGrp="1"/>
          </p:cNvSpPr>
          <p:nvPr>
            <p:ph type="title"/>
          </p:nvPr>
        </p:nvSpPr>
        <p:spPr>
          <a:xfrm>
            <a:off x="255844" y="1065083"/>
            <a:ext cx="10515600" cy="590931"/>
          </a:xfrm>
        </p:spPr>
        <p:txBody>
          <a:bodyPr/>
          <a:lstStyle/>
          <a:p>
            <a:r>
              <a:rPr lang="en-US" dirty="0"/>
              <a:t>Design Process</a:t>
            </a:r>
          </a:p>
        </p:txBody>
      </p:sp>
      <p:sp>
        <p:nvSpPr>
          <p:cNvPr id="15" name="Slide Number">
            <a:extLst>
              <a:ext uri="{FF2B5EF4-FFF2-40B4-BE49-F238E27FC236}">
                <a16:creationId xmlns:a16="http://schemas.microsoft.com/office/drawing/2014/main" id="{A6790C53-F8BB-DF4A-8361-919F8B7F69D9}"/>
              </a:ext>
            </a:extLst>
          </p:cNvPr>
          <p:cNvSpPr>
            <a:spLocks noGrp="1"/>
          </p:cNvSpPr>
          <p:nvPr>
            <p:ph type="ftr" sz="quarter" idx="10"/>
          </p:nvPr>
        </p:nvSpPr>
        <p:spPr/>
        <p:txBody>
          <a:bodyPr/>
          <a:lstStyle/>
          <a:p>
            <a:fld id="{7FF4D5E0-956F-9742-9135-6CCBA6AE77D9}" type="slidenum">
              <a:rPr lang="en-US" smtClean="0"/>
              <a:t>6</a:t>
            </a:fld>
            <a:endParaRPr lang="en-US" dirty="0"/>
          </a:p>
        </p:txBody>
      </p:sp>
      <p:pic>
        <p:nvPicPr>
          <p:cNvPr id="7" name="Picture 6" descr="Timeline&#10;&#10;Description automatically generated">
            <a:extLst>
              <a:ext uri="{FF2B5EF4-FFF2-40B4-BE49-F238E27FC236}">
                <a16:creationId xmlns:a16="http://schemas.microsoft.com/office/drawing/2014/main" id="{39FE2DD7-1188-A8FA-C5F4-0ADFC2706212}"/>
              </a:ext>
            </a:extLst>
          </p:cNvPr>
          <p:cNvPicPr>
            <a:picLocks noChangeAspect="1"/>
          </p:cNvPicPr>
          <p:nvPr/>
        </p:nvPicPr>
        <p:blipFill>
          <a:blip r:embed="rId2"/>
          <a:stretch>
            <a:fillRect/>
          </a:stretch>
        </p:blipFill>
        <p:spPr>
          <a:xfrm>
            <a:off x="740360" y="1360549"/>
            <a:ext cx="9186064" cy="5497451"/>
          </a:xfrm>
          <a:prstGeom prst="rect">
            <a:avLst/>
          </a:prstGeom>
        </p:spPr>
      </p:pic>
      <p:cxnSp>
        <p:nvCxnSpPr>
          <p:cNvPr id="16" name="Straight Connector 15">
            <a:extLst>
              <a:ext uri="{FF2B5EF4-FFF2-40B4-BE49-F238E27FC236}">
                <a16:creationId xmlns:a16="http://schemas.microsoft.com/office/drawing/2014/main" id="{AEF3F0FD-B27F-B34C-14A9-473CF43159E3}"/>
              </a:ext>
            </a:extLst>
          </p:cNvPr>
          <p:cNvCxnSpPr>
            <a:cxnSpLocks/>
          </p:cNvCxnSpPr>
          <p:nvPr/>
        </p:nvCxnSpPr>
        <p:spPr>
          <a:xfrm flipH="1">
            <a:off x="4722792" y="2845206"/>
            <a:ext cx="790852"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2439BCC-3178-E314-E866-5A6F52A46B7F}"/>
              </a:ext>
            </a:extLst>
          </p:cNvPr>
          <p:cNvCxnSpPr>
            <a:cxnSpLocks/>
          </p:cNvCxnSpPr>
          <p:nvPr/>
        </p:nvCxnSpPr>
        <p:spPr>
          <a:xfrm>
            <a:off x="4753135" y="2845206"/>
            <a:ext cx="919775"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175A3CB-9C38-883A-256A-AFAD18C65275}"/>
              </a:ext>
            </a:extLst>
          </p:cNvPr>
          <p:cNvCxnSpPr>
            <a:cxnSpLocks/>
          </p:cNvCxnSpPr>
          <p:nvPr/>
        </p:nvCxnSpPr>
        <p:spPr>
          <a:xfrm flipH="1">
            <a:off x="6783428" y="4017390"/>
            <a:ext cx="790852"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0CA134E-C01F-897C-BDD2-2A911D20E82D}"/>
              </a:ext>
            </a:extLst>
          </p:cNvPr>
          <p:cNvCxnSpPr>
            <a:cxnSpLocks/>
          </p:cNvCxnSpPr>
          <p:nvPr/>
        </p:nvCxnSpPr>
        <p:spPr>
          <a:xfrm>
            <a:off x="6813771" y="4017390"/>
            <a:ext cx="919775"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8BAFEB8-7E87-0E34-019C-14C698CD13D0}"/>
              </a:ext>
            </a:extLst>
          </p:cNvPr>
          <p:cNvCxnSpPr>
            <a:cxnSpLocks/>
          </p:cNvCxnSpPr>
          <p:nvPr/>
        </p:nvCxnSpPr>
        <p:spPr>
          <a:xfrm flipH="1">
            <a:off x="2803111" y="2997606"/>
            <a:ext cx="790852"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27808E6-8B33-2431-446D-541896C2C92B}"/>
              </a:ext>
            </a:extLst>
          </p:cNvPr>
          <p:cNvCxnSpPr>
            <a:cxnSpLocks/>
          </p:cNvCxnSpPr>
          <p:nvPr/>
        </p:nvCxnSpPr>
        <p:spPr>
          <a:xfrm>
            <a:off x="2833454" y="2997606"/>
            <a:ext cx="919775"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378A19-277C-493F-9523-D023702350CB}"/>
              </a:ext>
            </a:extLst>
          </p:cNvPr>
          <p:cNvCxnSpPr>
            <a:cxnSpLocks/>
          </p:cNvCxnSpPr>
          <p:nvPr/>
        </p:nvCxnSpPr>
        <p:spPr>
          <a:xfrm flipH="1">
            <a:off x="2416074" y="3887812"/>
            <a:ext cx="790852"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D180909-9BB8-CF85-8644-B0893C88AE1F}"/>
              </a:ext>
            </a:extLst>
          </p:cNvPr>
          <p:cNvCxnSpPr>
            <a:cxnSpLocks/>
          </p:cNvCxnSpPr>
          <p:nvPr/>
        </p:nvCxnSpPr>
        <p:spPr>
          <a:xfrm>
            <a:off x="2446417" y="3887812"/>
            <a:ext cx="919775" cy="1019784"/>
          </a:xfrm>
          <a:prstGeom prst="line">
            <a:avLst/>
          </a:prstGeom>
          <a:ln w="2857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3966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p:txBody>
          <a:bodyPr/>
          <a:lstStyle/>
          <a:p>
            <a:r>
              <a:rPr lang="en-US" dirty="0"/>
              <a:t>System Block Diagram</a:t>
            </a:r>
          </a:p>
        </p:txBody>
      </p:sp>
      <p:sp>
        <p:nvSpPr>
          <p:cNvPr id="8" name="Slide Number">
            <a:extLst>
              <a:ext uri="{FF2B5EF4-FFF2-40B4-BE49-F238E27FC236}">
                <a16:creationId xmlns:a16="http://schemas.microsoft.com/office/drawing/2014/main" id="{1E758566-FAE7-1B41-AABE-FDB3CDFB0BC2}"/>
              </a:ext>
            </a:extLst>
          </p:cNvPr>
          <p:cNvSpPr>
            <a:spLocks noGrp="1"/>
          </p:cNvSpPr>
          <p:nvPr>
            <p:ph type="ftr" sz="quarter" idx="10"/>
          </p:nvPr>
        </p:nvSpPr>
        <p:spPr/>
        <p:txBody>
          <a:bodyPr/>
          <a:lstStyle/>
          <a:p>
            <a:fld id="{FF97EF4A-40C6-024D-A945-B03D1BBD02F7}" type="slidenum">
              <a:rPr lang="en-US" smtClean="0"/>
              <a:t>7</a:t>
            </a:fld>
            <a:endParaRPr lang="en-US" dirty="0"/>
          </a:p>
        </p:txBody>
      </p:sp>
      <p:pic>
        <p:nvPicPr>
          <p:cNvPr id="7" name="Picture 6" descr="Timeline&#10;&#10;Description automatically generated">
            <a:extLst>
              <a:ext uri="{FF2B5EF4-FFF2-40B4-BE49-F238E27FC236}">
                <a16:creationId xmlns:a16="http://schemas.microsoft.com/office/drawing/2014/main" id="{2846CB2E-7C0D-0A7B-22E2-EB893C717705}"/>
              </a:ext>
            </a:extLst>
          </p:cNvPr>
          <p:cNvPicPr>
            <a:picLocks noChangeAspect="1"/>
          </p:cNvPicPr>
          <p:nvPr/>
        </p:nvPicPr>
        <p:blipFill>
          <a:blip r:embed="rId2"/>
          <a:stretch>
            <a:fillRect/>
          </a:stretch>
        </p:blipFill>
        <p:spPr>
          <a:xfrm>
            <a:off x="634135" y="1976086"/>
            <a:ext cx="9274934" cy="4708813"/>
          </a:xfrm>
          <a:prstGeom prst="rect">
            <a:avLst/>
          </a:prstGeom>
        </p:spPr>
      </p:pic>
    </p:spTree>
    <p:extLst>
      <p:ext uri="{BB962C8B-B14F-4D97-AF65-F5344CB8AC3E}">
        <p14:creationId xmlns:p14="http://schemas.microsoft.com/office/powerpoint/2010/main" val="4124897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Title">
            <a:extLst>
              <a:ext uri="{FF2B5EF4-FFF2-40B4-BE49-F238E27FC236}">
                <a16:creationId xmlns:a16="http://schemas.microsoft.com/office/drawing/2014/main" id="{3AC14BE6-0C46-714B-B7A3-48A9E49BAF81}"/>
              </a:ext>
            </a:extLst>
          </p:cNvPr>
          <p:cNvSpPr>
            <a:spLocks noGrp="1"/>
          </p:cNvSpPr>
          <p:nvPr>
            <p:ph type="title"/>
          </p:nvPr>
        </p:nvSpPr>
        <p:spPr>
          <a:xfrm>
            <a:off x="279400" y="1499616"/>
            <a:ext cx="4724400" cy="590931"/>
          </a:xfrm>
        </p:spPr>
        <p:txBody>
          <a:bodyPr/>
          <a:lstStyle/>
          <a:p>
            <a:r>
              <a:rPr lang="en-US" dirty="0"/>
              <a:t>Finite State Machine</a:t>
            </a:r>
          </a:p>
        </p:txBody>
      </p:sp>
      <p:sp>
        <p:nvSpPr>
          <p:cNvPr id="3" name="Slide Text">
            <a:extLst>
              <a:ext uri="{FF2B5EF4-FFF2-40B4-BE49-F238E27FC236}">
                <a16:creationId xmlns:a16="http://schemas.microsoft.com/office/drawing/2014/main" id="{4229366B-9DFE-0244-A864-A3ECC8897F6F}"/>
              </a:ext>
            </a:extLst>
          </p:cNvPr>
          <p:cNvSpPr>
            <a:spLocks noGrp="1"/>
          </p:cNvSpPr>
          <p:nvPr>
            <p:ph idx="1"/>
          </p:nvPr>
        </p:nvSpPr>
        <p:spPr/>
        <p:txBody>
          <a:bodyPr/>
          <a:lstStyle/>
          <a:p>
            <a:pPr marL="0" indent="0">
              <a:spcAft>
                <a:spcPts val="600"/>
              </a:spcAft>
              <a:buNone/>
            </a:pPr>
            <a:r>
              <a:rPr lang="en-US" dirty="0"/>
              <a:t>Currently the only mode that was implemented for the sake of this project was obey.</a:t>
            </a:r>
          </a:p>
          <a:p>
            <a:pPr marL="342900" indent="-342900">
              <a:spcAft>
                <a:spcPts val="600"/>
              </a:spcAft>
              <a:buFont typeface="+mj-lt"/>
              <a:buAutoNum type="arabicPeriod"/>
            </a:pPr>
            <a:r>
              <a:rPr lang="en-US" dirty="0"/>
              <a:t>First it handles any previous button press on the matrix keypad which will also dispatch the relevant event</a:t>
            </a:r>
          </a:p>
          <a:p>
            <a:pPr marL="342900" indent="-342900">
              <a:spcAft>
                <a:spcPts val="600"/>
              </a:spcAft>
              <a:buFont typeface="+mj-lt"/>
              <a:buAutoNum type="arabicPeriod"/>
            </a:pPr>
            <a:r>
              <a:rPr lang="en-US" dirty="0"/>
              <a:t>Then it updates distance from nearest object directly in front</a:t>
            </a:r>
          </a:p>
          <a:p>
            <a:pPr marL="342900" indent="-342900">
              <a:spcAft>
                <a:spcPts val="600"/>
              </a:spcAft>
              <a:buFont typeface="+mj-lt"/>
              <a:buAutoNum type="arabicPeriod"/>
            </a:pPr>
            <a:r>
              <a:rPr lang="en-US" dirty="0"/>
              <a:t>Finally it updates the lcd screen with most recent information</a:t>
            </a:r>
          </a:p>
          <a:p>
            <a:pPr marL="0" indent="0">
              <a:spcAft>
                <a:spcPts val="600"/>
              </a:spcAft>
              <a:buNone/>
            </a:pPr>
            <a:endParaRPr lang="en-US" dirty="0"/>
          </a:p>
          <a:p>
            <a:pPr marL="0" indent="0">
              <a:spcAft>
                <a:spcPts val="600"/>
              </a:spcAft>
              <a:buNone/>
            </a:pPr>
            <a:endParaRPr lang="en-US" dirty="0"/>
          </a:p>
        </p:txBody>
      </p:sp>
      <p:pic>
        <p:nvPicPr>
          <p:cNvPr id="8" name="Picture Placeholder 7" descr="Diagram, schematic&#10;&#10;Description automatically generated">
            <a:extLst>
              <a:ext uri="{FF2B5EF4-FFF2-40B4-BE49-F238E27FC236}">
                <a16:creationId xmlns:a16="http://schemas.microsoft.com/office/drawing/2014/main" id="{1FB72FA2-9248-E8B1-E708-44EA43A3FA8F}"/>
              </a:ext>
            </a:extLst>
          </p:cNvPr>
          <p:cNvPicPr>
            <a:picLocks noGrp="1" noChangeAspect="1"/>
          </p:cNvPicPr>
          <p:nvPr>
            <p:ph type="pic" idx="13"/>
          </p:nvPr>
        </p:nvPicPr>
        <p:blipFill>
          <a:blip r:embed="rId2"/>
          <a:srcRect t="6177" b="6177"/>
          <a:stretch>
            <a:fillRect/>
          </a:stretch>
        </p:blipFill>
        <p:spPr>
          <a:xfrm>
            <a:off x="5173980" y="1160708"/>
            <a:ext cx="6814034" cy="5697291"/>
          </a:xfrm>
        </p:spPr>
      </p:pic>
    </p:spTree>
    <p:extLst>
      <p:ext uri="{BB962C8B-B14F-4D97-AF65-F5344CB8AC3E}">
        <p14:creationId xmlns:p14="http://schemas.microsoft.com/office/powerpoint/2010/main" val="3325227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566928" y="1001018"/>
            <a:ext cx="4300494" cy="1089529"/>
          </a:xfrm>
        </p:spPr>
        <p:txBody>
          <a:bodyPr/>
          <a:lstStyle/>
          <a:p>
            <a:r>
              <a:rPr lang="en-US" dirty="0"/>
              <a:t>Instructions with </a:t>
            </a:r>
            <a:br>
              <a:rPr lang="en-US" dirty="0"/>
            </a:br>
            <a:r>
              <a:rPr lang="en-US" dirty="0"/>
              <a:t>Chassis</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66928" y="2185416"/>
            <a:ext cx="4835066" cy="3968249"/>
          </a:xfrm>
        </p:spPr>
        <p:txBody>
          <a:bodyPr/>
          <a:lstStyle/>
          <a:p>
            <a:pPr marL="342900" indent="-342900">
              <a:buFont typeface="+mj-lt"/>
              <a:buAutoNum type="arabicPeriod"/>
            </a:pPr>
            <a:r>
              <a:rPr lang="en-US" sz="1600" dirty="0"/>
              <a:t>Assemble motors to first layer of chassis</a:t>
            </a:r>
          </a:p>
          <a:p>
            <a:pPr marL="342900" indent="-342900">
              <a:buFont typeface="+mj-lt"/>
              <a:buAutoNum type="arabicPeriod"/>
            </a:pPr>
            <a:r>
              <a:rPr lang="en-US" sz="1600" dirty="0"/>
              <a:t>Attach </a:t>
            </a:r>
            <a:r>
              <a:rPr lang="en-US" sz="1600" dirty="0" err="1"/>
              <a:t>Nucleo</a:t>
            </a:r>
            <a:r>
              <a:rPr lang="en-US" sz="1600" dirty="0"/>
              <a:t> to second layer of chassis</a:t>
            </a:r>
          </a:p>
          <a:p>
            <a:pPr marL="342900" indent="-342900">
              <a:buFont typeface="+mj-lt"/>
              <a:buAutoNum type="arabicPeriod"/>
            </a:pPr>
            <a:r>
              <a:rPr lang="en-US" sz="1600" dirty="0"/>
              <a:t>Attach H-bridge driver to first layer of chassis</a:t>
            </a:r>
          </a:p>
          <a:p>
            <a:pPr marL="342900" indent="-342900">
              <a:buFont typeface="+mj-lt"/>
              <a:buAutoNum type="arabicPeriod"/>
            </a:pPr>
            <a:r>
              <a:rPr lang="en-US" sz="1600" dirty="0"/>
              <a:t>Connect components to </a:t>
            </a:r>
            <a:r>
              <a:rPr lang="en-US" sz="1600" dirty="0" err="1"/>
              <a:t>Nucleo</a:t>
            </a:r>
            <a:r>
              <a:rPr lang="en-US" sz="1600" dirty="0"/>
              <a:t> </a:t>
            </a:r>
            <a:r>
              <a:rPr lang="en-US" sz="1600" dirty="0" err="1"/>
              <a:t>i</a:t>
            </a:r>
            <a:r>
              <a:rPr lang="en-US" sz="1600" dirty="0"/>
              <a:t>/o pins</a:t>
            </a:r>
          </a:p>
          <a:p>
            <a:pPr marL="800100" lvl="1" indent="-342900">
              <a:buFont typeface="+mj-lt"/>
              <a:buAutoNum type="arabicPeriod"/>
            </a:pPr>
            <a:r>
              <a:rPr lang="en-US" sz="1600" dirty="0"/>
              <a:t>Matrix keypad (GPIO)</a:t>
            </a:r>
          </a:p>
          <a:p>
            <a:pPr marL="800100" lvl="1" indent="-342900">
              <a:buFont typeface="+mj-lt"/>
              <a:buAutoNum type="arabicPeriod"/>
            </a:pPr>
            <a:r>
              <a:rPr lang="en-US" sz="1600" dirty="0"/>
              <a:t>LCD (i2c)</a:t>
            </a:r>
          </a:p>
          <a:p>
            <a:pPr marL="800100" lvl="1" indent="-342900">
              <a:buFont typeface="+mj-lt"/>
              <a:buAutoNum type="arabicPeriod"/>
            </a:pPr>
            <a:r>
              <a:rPr lang="en-US" sz="1600" dirty="0"/>
              <a:t>H-bridge driver</a:t>
            </a:r>
          </a:p>
          <a:p>
            <a:pPr marL="1257300" lvl="2" indent="-342900">
              <a:buFont typeface="+mj-lt"/>
              <a:buAutoNum type="arabicPeriod"/>
            </a:pPr>
            <a:r>
              <a:rPr lang="en-US" sz="1600" dirty="0"/>
              <a:t>x4 DC </a:t>
            </a:r>
            <a:r>
              <a:rPr lang="en-US" sz="1600" dirty="0" err="1"/>
              <a:t>mtotors</a:t>
            </a:r>
            <a:r>
              <a:rPr lang="en-US" sz="1600" dirty="0"/>
              <a:t> (GPIO)</a:t>
            </a:r>
          </a:p>
          <a:p>
            <a:pPr marL="800100" lvl="1" indent="-342900">
              <a:buFont typeface="+mj-lt"/>
              <a:buAutoNum type="arabicPeriod"/>
            </a:pPr>
            <a:r>
              <a:rPr lang="en-US" sz="1600" dirty="0"/>
              <a:t>Ultrasonic sensor (i2c)</a:t>
            </a:r>
          </a:p>
          <a:p>
            <a:pPr marL="342900" indent="-342900">
              <a:buFont typeface="+mj-lt"/>
              <a:buAutoNum type="arabicPeriod"/>
            </a:pPr>
            <a:r>
              <a:rPr lang="en-US" sz="1600" dirty="0"/>
              <a:t>Assign connected pins inn software class instantiations</a:t>
            </a:r>
          </a:p>
          <a:p>
            <a:pPr marL="342900" indent="-342900">
              <a:buFont typeface="+mj-lt"/>
              <a:buAutoNum type="arabicPeriod"/>
            </a:pPr>
            <a:r>
              <a:rPr lang="en-US" sz="1600" dirty="0"/>
              <a:t>Compile and run code</a:t>
            </a:r>
          </a:p>
        </p:txBody>
      </p:sp>
      <p:sp>
        <p:nvSpPr>
          <p:cNvPr id="8" name="Slide Number">
            <a:extLst>
              <a:ext uri="{FF2B5EF4-FFF2-40B4-BE49-F238E27FC236}">
                <a16:creationId xmlns:a16="http://schemas.microsoft.com/office/drawing/2014/main" id="{1E758566-FAE7-1B41-AABE-FDB3CDFB0BC2}"/>
              </a:ext>
            </a:extLst>
          </p:cNvPr>
          <p:cNvSpPr>
            <a:spLocks noGrp="1"/>
          </p:cNvSpPr>
          <p:nvPr>
            <p:ph type="ftr" sz="quarter" idx="10"/>
          </p:nvPr>
        </p:nvSpPr>
        <p:spPr/>
        <p:txBody>
          <a:bodyPr/>
          <a:lstStyle/>
          <a:p>
            <a:fld id="{FF97EF4A-40C6-024D-A945-B03D1BBD02F7}" type="slidenum">
              <a:rPr lang="en-US" smtClean="0"/>
              <a:t>9</a:t>
            </a:fld>
            <a:endParaRPr lang="en-US" dirty="0"/>
          </a:p>
        </p:txBody>
      </p:sp>
      <p:sp>
        <p:nvSpPr>
          <p:cNvPr id="4" name="Slide Title">
            <a:extLst>
              <a:ext uri="{FF2B5EF4-FFF2-40B4-BE49-F238E27FC236}">
                <a16:creationId xmlns:a16="http://schemas.microsoft.com/office/drawing/2014/main" id="{D9E54BD5-16AF-7845-BDA2-9DE15BEDABAF}"/>
              </a:ext>
            </a:extLst>
          </p:cNvPr>
          <p:cNvSpPr txBox="1">
            <a:spLocks/>
          </p:cNvSpPr>
          <p:nvPr/>
        </p:nvSpPr>
        <p:spPr>
          <a:xfrm>
            <a:off x="5818866" y="1001017"/>
            <a:ext cx="4879614" cy="1089529"/>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Georgia" panose="02040502050405020303" pitchFamily="18" charset="0"/>
                <a:ea typeface="+mj-ea"/>
                <a:cs typeface="+mj-cs"/>
              </a:defRPr>
            </a:lvl1pPr>
          </a:lstStyle>
          <a:p>
            <a:r>
              <a:rPr lang="en-US" dirty="0"/>
              <a:t>Instructions without </a:t>
            </a:r>
            <a:br>
              <a:rPr lang="en-US" dirty="0"/>
            </a:br>
            <a:r>
              <a:rPr lang="en-US" dirty="0"/>
              <a:t>Chassis</a:t>
            </a:r>
          </a:p>
        </p:txBody>
      </p:sp>
      <p:sp>
        <p:nvSpPr>
          <p:cNvPr id="6" name="Slide Text">
            <a:extLst>
              <a:ext uri="{FF2B5EF4-FFF2-40B4-BE49-F238E27FC236}">
                <a16:creationId xmlns:a16="http://schemas.microsoft.com/office/drawing/2014/main" id="{33B578C9-F926-726D-EC0C-659EC12A6173}"/>
              </a:ext>
            </a:extLst>
          </p:cNvPr>
          <p:cNvSpPr txBox="1">
            <a:spLocks/>
          </p:cNvSpPr>
          <p:nvPr/>
        </p:nvSpPr>
        <p:spPr>
          <a:xfrm>
            <a:off x="5796826" y="2185415"/>
            <a:ext cx="5070465" cy="3968250"/>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mj-lt"/>
              <a:buAutoNum type="arabicPeriod"/>
            </a:pPr>
            <a:r>
              <a:rPr lang="en-US" sz="1600" dirty="0"/>
              <a:t>Connect components to </a:t>
            </a:r>
            <a:r>
              <a:rPr lang="en-US" sz="1600" dirty="0" err="1"/>
              <a:t>Nucleo</a:t>
            </a:r>
            <a:r>
              <a:rPr lang="en-US" sz="1600" dirty="0"/>
              <a:t> </a:t>
            </a:r>
            <a:r>
              <a:rPr lang="en-US" sz="1600" dirty="0" err="1"/>
              <a:t>i</a:t>
            </a:r>
            <a:r>
              <a:rPr lang="en-US" sz="1600" dirty="0"/>
              <a:t>/o pins</a:t>
            </a:r>
          </a:p>
          <a:p>
            <a:pPr marL="800100" lvl="1" indent="-342900">
              <a:buFont typeface="+mj-lt"/>
              <a:buAutoNum type="arabicPeriod"/>
            </a:pPr>
            <a:r>
              <a:rPr lang="en-US" sz="1600" dirty="0"/>
              <a:t>Matrix keypad (GPIO)</a:t>
            </a:r>
          </a:p>
          <a:p>
            <a:pPr marL="800100" lvl="1" indent="-342900">
              <a:buFont typeface="+mj-lt"/>
              <a:buAutoNum type="arabicPeriod"/>
            </a:pPr>
            <a:r>
              <a:rPr lang="en-US" sz="1600" dirty="0"/>
              <a:t>LCD (i2c)</a:t>
            </a:r>
          </a:p>
          <a:p>
            <a:pPr marL="800100" lvl="1" indent="-342900">
              <a:buFont typeface="+mj-lt"/>
              <a:buAutoNum type="arabicPeriod"/>
            </a:pPr>
            <a:r>
              <a:rPr lang="en-US" sz="1600" dirty="0"/>
              <a:t>H-bridge driver</a:t>
            </a:r>
          </a:p>
          <a:p>
            <a:pPr marL="1257300" lvl="2" indent="-342900">
              <a:buFont typeface="+mj-lt"/>
              <a:buAutoNum type="arabicPeriod"/>
            </a:pPr>
            <a:r>
              <a:rPr lang="en-US" sz="1600" dirty="0"/>
              <a:t>x4 DC </a:t>
            </a:r>
            <a:r>
              <a:rPr lang="en-US" sz="1600" dirty="0" err="1"/>
              <a:t>mtotors</a:t>
            </a:r>
            <a:r>
              <a:rPr lang="en-US" sz="1600" dirty="0"/>
              <a:t> (GPIO)</a:t>
            </a:r>
          </a:p>
          <a:p>
            <a:pPr marL="800100" lvl="1" indent="-342900">
              <a:buFont typeface="+mj-lt"/>
              <a:buAutoNum type="arabicPeriod"/>
            </a:pPr>
            <a:r>
              <a:rPr lang="en-US" sz="1600" dirty="0"/>
              <a:t>Ultrasonic sensor (i2c)</a:t>
            </a:r>
          </a:p>
          <a:p>
            <a:pPr marL="342900" indent="-342900">
              <a:buFont typeface="+mj-lt"/>
              <a:buAutoNum type="arabicPeriod"/>
            </a:pPr>
            <a:r>
              <a:rPr lang="en-US" sz="1600" dirty="0"/>
              <a:t>Assign connected pins inn software class instantiations</a:t>
            </a:r>
          </a:p>
          <a:p>
            <a:pPr marL="342900" indent="-342900">
              <a:buFont typeface="+mj-lt"/>
              <a:buAutoNum type="arabicPeriod"/>
            </a:pPr>
            <a:r>
              <a:rPr lang="en-US" sz="1600" dirty="0"/>
              <a:t>Compile and run code</a:t>
            </a:r>
          </a:p>
        </p:txBody>
      </p:sp>
    </p:spTree>
    <p:extLst>
      <p:ext uri="{BB962C8B-B14F-4D97-AF65-F5344CB8AC3E}">
        <p14:creationId xmlns:p14="http://schemas.microsoft.com/office/powerpoint/2010/main" val="975060355"/>
      </p:ext>
    </p:extLst>
  </p:cSld>
  <p:clrMapOvr>
    <a:masterClrMapping/>
  </p:clrMapOvr>
</p:sld>
</file>

<file path=ppt/theme/theme1.xml><?xml version="1.0" encoding="utf-8"?>
<a:theme xmlns:a="http://schemas.openxmlformats.org/drawingml/2006/main" name="Office Theme">
  <a:themeElements>
    <a:clrScheme name="UB Brand Colors">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005BBB"/>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1097</TotalTime>
  <Words>585</Words>
  <Application>Microsoft Office PowerPoint</Application>
  <PresentationFormat>Widescreen</PresentationFormat>
  <Paragraphs>106</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Arial Regular</vt:lpstr>
      <vt:lpstr>Georgia</vt:lpstr>
      <vt:lpstr>System Font Regular</vt:lpstr>
      <vt:lpstr>Office Theme</vt:lpstr>
      <vt:lpstr>Project Xplore</vt:lpstr>
      <vt:lpstr>Index</vt:lpstr>
      <vt:lpstr>Introduction</vt:lpstr>
      <vt:lpstr>Bill Of Materials</vt:lpstr>
      <vt:lpstr>Features and Specifications</vt:lpstr>
      <vt:lpstr>Design Process</vt:lpstr>
      <vt:lpstr>System Block Diagram</vt:lpstr>
      <vt:lpstr>Finite State Machine</vt:lpstr>
      <vt:lpstr>Instructions with  Chassis</vt:lpstr>
      <vt:lpstr>Test Plan – Most likely Issues</vt:lpstr>
      <vt:lpstr>Development Timeline</vt:lpstr>
    </vt:vector>
  </TitlesOfParts>
  <Manager/>
  <Company>University at Buffalo</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Presentation</dc:title>
  <dc:subject/>
  <dc:creator>Division of University Communications</dc:creator>
  <cp:keywords/>
  <dc:description/>
  <cp:lastModifiedBy>Cristian Pompey</cp:lastModifiedBy>
  <cp:revision>81</cp:revision>
  <dcterms:created xsi:type="dcterms:W3CDTF">2019-04-04T19:20:28Z</dcterms:created>
  <dcterms:modified xsi:type="dcterms:W3CDTF">2022-12-10T05:16:00Z</dcterms:modified>
  <cp:category/>
</cp:coreProperties>
</file>

<file path=docProps/thumbnail.jpeg>
</file>